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handoutMasterIdLst>
    <p:handoutMasterId r:id="rId12"/>
  </p:handout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2A47-D8E7-4708-A218-E95F45C843B7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BC-5243-4EE6-8E2D-6E1F45C81F6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2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D24D-F7AD-4672-8093-387C9A86EF22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B3BA-A246-4728-806B-126A6412B0F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1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9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A2C-825F-4961-A8B9-9611E97E80F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F533-1FD0-4296-B0D5-FB35874CC6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hyperlink" Target="https://www.funlam.edu.co/modules/documentosjuridico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" descr="/Users/dweb.comunicaciones/Library/Group Containers/L48J367XN4.com.infraware.PolarisOffice/EngineTemp/13006/fImage471832973810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/Users/dweb.comunicaciones/Library/Group Containers/L48J367XN4.com.infraware.PolarisOffice/EngineTemp/8025/fImage12610424304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204261" y="1598930"/>
            <a:ext cx="6192520" cy="2000238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latinLnBrk="0">
              <a:buFontTx/>
              <a:buNone/>
            </a:pPr>
            <a:r>
              <a:rPr lang="en-US" sz="7200" dirty="0">
                <a:solidFill>
                  <a:schemeClr val="bg1"/>
                </a:solidFill>
                <a:latin typeface="Open Sans Extrabold" charset="0"/>
                <a:ea typeface="Open Sans Extrabold" charset="0"/>
              </a:rPr>
              <a:t>SECRETARÍA GENERAL</a:t>
            </a:r>
            <a:endParaRPr lang="ko-KR" altLang="en-US" sz="7200" dirty="0">
              <a:solidFill>
                <a:schemeClr val="bg1"/>
              </a:solidFill>
              <a:latin typeface="Open Sans Extrabold" charset="0"/>
              <a:ea typeface="Open Sans Extrabold" charset="0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137150" y="3870960"/>
            <a:ext cx="6182360" cy="805543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r>
              <a:rPr lang="es-ES" sz="2600" b="0" dirty="0">
                <a:solidFill>
                  <a:srgbClr val="FFFFFF"/>
                </a:solidFill>
                <a:latin typeface="Open Sans Extrabold" charset="0"/>
                <a:ea typeface="Open Sans Extrabold" charset="0"/>
              </a:rPr>
              <a:t>Unidad de apoyo institucional adscrita a la Rectoría General</a:t>
            </a:r>
          </a:p>
        </p:txBody>
      </p:sp>
    </p:spTree>
    <p:extLst>
      <p:ext uri="{BB962C8B-B14F-4D97-AF65-F5344CB8AC3E}">
        <p14:creationId xmlns:p14="http://schemas.microsoft.com/office/powerpoint/2010/main" val="332395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2" y="-2540"/>
            <a:ext cx="12192000" cy="6860540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A2FAEC-67C9-4E95-A61C-6F52E92809FC}"/>
              </a:ext>
            </a:extLst>
          </p:cNvPr>
          <p:cNvSpPr txBox="1"/>
          <p:nvPr/>
        </p:nvSpPr>
        <p:spPr>
          <a:xfrm>
            <a:off x="642978" y="2114023"/>
            <a:ext cx="27875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Da fe pública. Autenticidad de los actos administrativos y certificaciones.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B1714-0317-4582-914D-4E479F9E5F3E}"/>
              </a:ext>
            </a:extLst>
          </p:cNvPr>
          <p:cNvSpPr txBox="1"/>
          <p:nvPr/>
        </p:nvSpPr>
        <p:spPr>
          <a:xfrm>
            <a:off x="580609" y="4671419"/>
            <a:ext cx="4467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 carácter institucional: secretario Comité Rectoral, Consejo Académico, Consejo Superior, custodia del archivo, correspondencia y actas y actos administrativos de la Universidad, notificación de las decisiones de órganos de gobierno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6B99CD-C743-4846-891E-908C77E7981C}"/>
              </a:ext>
            </a:extLst>
          </p:cNvPr>
          <p:cNvSpPr txBox="1"/>
          <p:nvPr/>
        </p:nvSpPr>
        <p:spPr>
          <a:xfrm>
            <a:off x="5552845" y="2095071"/>
            <a:ext cx="40706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Asesoría - consultoría: proyección de creación de normas internas, asesorías jurídicas, firma de convenios y contratos, respuesta requerimientos gubernamentales, apoyo de demandas judiciales o extrajudiciales, derechos de petición, acciones de tutela.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6D7D01-F4F7-45E9-9044-90A4F016ABC8}"/>
              </a:ext>
            </a:extLst>
          </p:cNvPr>
          <p:cNvSpPr txBox="1"/>
          <p:nvPr/>
        </p:nvSpPr>
        <p:spPr>
          <a:xfrm>
            <a:off x="5542667" y="5116409"/>
            <a:ext cx="4070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Comunicaciones y RRPP, Mercadeo y Publicidad, Protección de Datos (Habeas Data), Atención al usuario y Archivo Institucional.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3D08ACD-8EB6-47F7-8A14-34F920BDC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14114" b="13323"/>
          <a:stretch/>
        </p:blipFill>
        <p:spPr>
          <a:xfrm flipH="1">
            <a:off x="9636777" y="2266508"/>
            <a:ext cx="1818554" cy="14773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DAECA1D-B458-4DE4-978E-AEF1E8408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t="11721" r="1088" b="22710"/>
          <a:stretch/>
        </p:blipFill>
        <p:spPr>
          <a:xfrm>
            <a:off x="3492304" y="3469227"/>
            <a:ext cx="1482653" cy="110681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9054321-1642-4365-B863-361263F476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b="16516"/>
          <a:stretch/>
        </p:blipFill>
        <p:spPr>
          <a:xfrm>
            <a:off x="9487201" y="4815868"/>
            <a:ext cx="2114012" cy="1272744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DE6FAB50-D2C5-443D-8205-90650895494B}"/>
              </a:ext>
            </a:extLst>
          </p:cNvPr>
          <p:cNvSpPr/>
          <p:nvPr/>
        </p:nvSpPr>
        <p:spPr>
          <a:xfrm>
            <a:off x="4690495" y="190378"/>
            <a:ext cx="5651863" cy="7289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864B56F-6FEF-48AD-B9F6-423385ED1AE5}"/>
              </a:ext>
            </a:extLst>
          </p:cNvPr>
          <p:cNvSpPr txBox="1">
            <a:spLocks/>
          </p:cNvSpPr>
          <p:nvPr/>
        </p:nvSpPr>
        <p:spPr>
          <a:xfrm>
            <a:off x="4690495" y="253878"/>
            <a:ext cx="5651863" cy="72898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SECRETARÍA GENERAL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6C53B2F-C981-4EEE-8092-A631F9975769}"/>
              </a:ext>
            </a:extLst>
          </p:cNvPr>
          <p:cNvSpPr/>
          <p:nvPr/>
        </p:nvSpPr>
        <p:spPr>
          <a:xfrm>
            <a:off x="6297227" y="919358"/>
            <a:ext cx="2473234" cy="442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28E04B8-B902-48AA-8AFE-BD980E340D15}"/>
              </a:ext>
            </a:extLst>
          </p:cNvPr>
          <p:cNvSpPr txBox="1"/>
          <p:nvPr/>
        </p:nvSpPr>
        <p:spPr>
          <a:xfrm>
            <a:off x="6297227" y="953921"/>
            <a:ext cx="247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RESPONSABILIDADES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3A31634E-1FB7-4312-B86A-129AD5F2D8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t="10206" r="18518" b="10625"/>
          <a:stretch/>
        </p:blipFill>
        <p:spPr>
          <a:xfrm>
            <a:off x="3443292" y="1579201"/>
            <a:ext cx="1164219" cy="1512538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37EF7908-F7E1-4642-924F-53D8B7ECB868}"/>
              </a:ext>
            </a:extLst>
          </p:cNvPr>
          <p:cNvSpPr/>
          <p:nvPr/>
        </p:nvSpPr>
        <p:spPr>
          <a:xfrm>
            <a:off x="645523" y="1303675"/>
            <a:ext cx="2787590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BC45819-C9C5-40C9-BC4B-76B011F2CC9C}"/>
              </a:ext>
            </a:extLst>
          </p:cNvPr>
          <p:cNvSpPr txBox="1"/>
          <p:nvPr/>
        </p:nvSpPr>
        <p:spPr>
          <a:xfrm>
            <a:off x="642978" y="1319271"/>
            <a:ext cx="280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NOTARIALES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E87E81C7-1053-47F9-892A-F6B406178E78}"/>
              </a:ext>
            </a:extLst>
          </p:cNvPr>
          <p:cNvSpPr/>
          <p:nvPr/>
        </p:nvSpPr>
        <p:spPr>
          <a:xfrm>
            <a:off x="599822" y="3812156"/>
            <a:ext cx="2787590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2768D17-4498-452E-97F5-91565BFE6077}"/>
              </a:ext>
            </a:extLst>
          </p:cNvPr>
          <p:cNvSpPr txBox="1"/>
          <p:nvPr/>
        </p:nvSpPr>
        <p:spPr>
          <a:xfrm>
            <a:off x="597277" y="3827752"/>
            <a:ext cx="280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2.  SECRETARIALES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053AC997-FBA4-475B-B557-AB75A68BCB81}"/>
              </a:ext>
            </a:extLst>
          </p:cNvPr>
          <p:cNvSpPr/>
          <p:nvPr/>
        </p:nvSpPr>
        <p:spPr>
          <a:xfrm>
            <a:off x="5651321" y="1637461"/>
            <a:ext cx="2787590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B6727C1-DC3F-4A27-B29B-8169A0B41081}"/>
              </a:ext>
            </a:extLst>
          </p:cNvPr>
          <p:cNvSpPr txBox="1"/>
          <p:nvPr/>
        </p:nvSpPr>
        <p:spPr>
          <a:xfrm>
            <a:off x="5648776" y="1653057"/>
            <a:ext cx="280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3. JURÍDICA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EDD54558-1859-4379-916C-16324B61ECEF}"/>
              </a:ext>
            </a:extLst>
          </p:cNvPr>
          <p:cNvSpPr/>
          <p:nvPr/>
        </p:nvSpPr>
        <p:spPr>
          <a:xfrm>
            <a:off x="5643688" y="4507105"/>
            <a:ext cx="2787590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616594D-3385-4E02-A58A-A43EACB72FF3}"/>
              </a:ext>
            </a:extLst>
          </p:cNvPr>
          <p:cNvSpPr txBox="1"/>
          <p:nvPr/>
        </p:nvSpPr>
        <p:spPr>
          <a:xfrm>
            <a:off x="5641143" y="4522701"/>
            <a:ext cx="280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4. APOYO A LA GESTIÓN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6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46" y="-4803"/>
            <a:ext cx="12191365" cy="6857365"/>
          </a:xfrm>
          <a:prstGeom prst="rect">
            <a:avLst/>
          </a:prstGeom>
          <a:noFill/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CF55197-07BF-4801-96E6-71E07DF95572}"/>
              </a:ext>
            </a:extLst>
          </p:cNvPr>
          <p:cNvSpPr txBox="1"/>
          <p:nvPr/>
        </p:nvSpPr>
        <p:spPr>
          <a:xfrm>
            <a:off x="364691" y="2556837"/>
            <a:ext cx="2896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Artículos 46 al 48.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D8DABA-D744-4931-86E6-716DEBCF14F2}"/>
              </a:ext>
            </a:extLst>
          </p:cNvPr>
          <p:cNvSpPr txBox="1"/>
          <p:nvPr/>
        </p:nvSpPr>
        <p:spPr>
          <a:xfrm>
            <a:off x="364691" y="4789568"/>
            <a:ext cx="2585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Capítulo 6.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81D6715-FC28-4968-8131-56F972F2F9FB}"/>
              </a:ext>
            </a:extLst>
          </p:cNvPr>
          <p:cNvSpPr txBox="1"/>
          <p:nvPr/>
        </p:nvSpPr>
        <p:spPr>
          <a:xfrm>
            <a:off x="5307581" y="2544197"/>
            <a:ext cx="45940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Artículo 61: “</a:t>
            </a:r>
            <a:r>
              <a:rPr lang="es-ES" i="1" dirty="0"/>
              <a:t>El secretario general, frente al cumplimiento de las normas externas e internas o este Código de Buen Gobierno y Transparencia, con la posibilidad de generar alertas a quien corresponda, hacer llamados, comunicar a los órganos de gobierno y proponer correctivos”.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7F6BA4-E3C9-42AE-891E-F7F7A23C5769}"/>
              </a:ext>
            </a:extLst>
          </p:cNvPr>
          <p:cNvSpPr txBox="1"/>
          <p:nvPr/>
        </p:nvSpPr>
        <p:spPr>
          <a:xfrm>
            <a:off x="5309858" y="5478899"/>
            <a:ext cx="4591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Las demás que indican los reglamentos internos.</a:t>
            </a:r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BBE8FE5-8391-431A-8145-7F9E02711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86" y="1943202"/>
            <a:ext cx="1227270" cy="122727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0983598-8E3C-4F7E-9964-231033AFF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11503" r="10634" b="11587"/>
          <a:stretch/>
        </p:blipFill>
        <p:spPr>
          <a:xfrm>
            <a:off x="9647644" y="2768482"/>
            <a:ext cx="1395271" cy="141805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BE57937-E0E6-4A84-9972-ABB2F476E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86" y="4140326"/>
            <a:ext cx="1377364" cy="137736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3E89D8C-6911-43EC-9D5C-AB9115251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3046" y="4459226"/>
            <a:ext cx="1694598" cy="1892217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388D0F16-EA66-4D7A-AF34-1155D44BD7CC}"/>
              </a:ext>
            </a:extLst>
          </p:cNvPr>
          <p:cNvSpPr/>
          <p:nvPr/>
        </p:nvSpPr>
        <p:spPr>
          <a:xfrm>
            <a:off x="4690495" y="190378"/>
            <a:ext cx="5651863" cy="7289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058B36A-4D61-4F77-B63C-026584166066}"/>
              </a:ext>
            </a:extLst>
          </p:cNvPr>
          <p:cNvSpPr txBox="1">
            <a:spLocks/>
          </p:cNvSpPr>
          <p:nvPr/>
        </p:nvSpPr>
        <p:spPr>
          <a:xfrm>
            <a:off x="4690495" y="253878"/>
            <a:ext cx="5651863" cy="72898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SECRETARÍA GENERAL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9785626-330B-4D49-9094-B6AEDC116C3D}"/>
              </a:ext>
            </a:extLst>
          </p:cNvPr>
          <p:cNvSpPr/>
          <p:nvPr/>
        </p:nvSpPr>
        <p:spPr>
          <a:xfrm>
            <a:off x="6297227" y="919358"/>
            <a:ext cx="2473234" cy="442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EE437C8-B619-4FAF-9730-9DD49572FB2A}"/>
              </a:ext>
            </a:extLst>
          </p:cNvPr>
          <p:cNvSpPr txBox="1"/>
          <p:nvPr/>
        </p:nvSpPr>
        <p:spPr>
          <a:xfrm>
            <a:off x="6297227" y="953921"/>
            <a:ext cx="247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MARCO NORMATIVO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7EE0EF95-4EDC-4B78-A8B0-9A71FBD7EBA6}"/>
              </a:ext>
            </a:extLst>
          </p:cNvPr>
          <p:cNvSpPr/>
          <p:nvPr/>
        </p:nvSpPr>
        <p:spPr>
          <a:xfrm>
            <a:off x="364691" y="1927606"/>
            <a:ext cx="2787590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9E727E3-A948-4B35-969C-425B7441B7C7}"/>
              </a:ext>
            </a:extLst>
          </p:cNvPr>
          <p:cNvSpPr txBox="1"/>
          <p:nvPr/>
        </p:nvSpPr>
        <p:spPr>
          <a:xfrm>
            <a:off x="362146" y="1943202"/>
            <a:ext cx="280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1.  ESTATUTO GENERAL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FC180C44-6613-4E3B-9E48-0458F862ECD3}"/>
              </a:ext>
            </a:extLst>
          </p:cNvPr>
          <p:cNvSpPr/>
          <p:nvPr/>
        </p:nvSpPr>
        <p:spPr>
          <a:xfrm>
            <a:off x="443845" y="4004287"/>
            <a:ext cx="2787590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56B3211-520B-4642-AE5B-E2934F4335B6}"/>
              </a:ext>
            </a:extLst>
          </p:cNvPr>
          <p:cNvSpPr txBox="1"/>
          <p:nvPr/>
        </p:nvSpPr>
        <p:spPr>
          <a:xfrm>
            <a:off x="441300" y="4019883"/>
            <a:ext cx="2807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2.  ESTRUCTURA ORGÁNICA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CD358C0E-79CC-4400-B9D3-D803BA7DE9FE}"/>
              </a:ext>
            </a:extLst>
          </p:cNvPr>
          <p:cNvSpPr/>
          <p:nvPr/>
        </p:nvSpPr>
        <p:spPr>
          <a:xfrm>
            <a:off x="5307581" y="1831010"/>
            <a:ext cx="5142705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2139354-8DAD-450C-9F2F-977C99D806D8}"/>
              </a:ext>
            </a:extLst>
          </p:cNvPr>
          <p:cNvSpPr txBox="1"/>
          <p:nvPr/>
        </p:nvSpPr>
        <p:spPr>
          <a:xfrm>
            <a:off x="5307581" y="1831010"/>
            <a:ext cx="5177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3.  CÓDIGO DE BUEN GOBIERNO Y TRANSPARENCIA 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3A2635CD-613C-45BF-B8CC-C31F5C6C6318}"/>
              </a:ext>
            </a:extLst>
          </p:cNvPr>
          <p:cNvSpPr/>
          <p:nvPr/>
        </p:nvSpPr>
        <p:spPr>
          <a:xfrm>
            <a:off x="5309859" y="4891375"/>
            <a:ext cx="2787590" cy="36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380A51A-C6F0-418C-837B-8E9FC1DDD64F}"/>
              </a:ext>
            </a:extLst>
          </p:cNvPr>
          <p:cNvSpPr txBox="1"/>
          <p:nvPr/>
        </p:nvSpPr>
        <p:spPr>
          <a:xfrm>
            <a:off x="5307314" y="4906971"/>
            <a:ext cx="2807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4. OTRAS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43" grpId="0" animBg="1"/>
      <p:bldP spid="44" grpId="0"/>
      <p:bldP spid="45" grpId="0" animBg="1"/>
      <p:bldP spid="46" grpId="0"/>
      <p:bldP spid="49" grpId="0" animBg="1"/>
      <p:bldP spid="50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32" y="635"/>
            <a:ext cx="12191365" cy="685736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E71B40-15C2-42E4-B5AC-F6E2BA13E70E}"/>
              </a:ext>
            </a:extLst>
          </p:cNvPr>
          <p:cNvSpPr txBox="1"/>
          <p:nvPr/>
        </p:nvSpPr>
        <p:spPr>
          <a:xfrm>
            <a:off x="7967642" y="5757982"/>
            <a:ext cx="3866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Carlos Hernando Zapata Sepúlveda</a:t>
            </a:r>
          </a:p>
          <a:p>
            <a:pPr algn="ctr"/>
            <a:r>
              <a:rPr lang="es-ES" sz="1600" dirty="0"/>
              <a:t>Oficinal de Protección de Datos y Coordinador de Atención y al Usuario</a:t>
            </a:r>
            <a:endParaRPr lang="es-CO" sz="16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24E7BBD-6B00-4099-BE40-FB01FD8F1542}"/>
              </a:ext>
            </a:extLst>
          </p:cNvPr>
          <p:cNvSpPr/>
          <p:nvPr/>
        </p:nvSpPr>
        <p:spPr>
          <a:xfrm>
            <a:off x="4690495" y="190378"/>
            <a:ext cx="5651863" cy="7289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914F44-66A4-4B25-8ECD-73665A33691A}"/>
              </a:ext>
            </a:extLst>
          </p:cNvPr>
          <p:cNvSpPr txBox="1">
            <a:spLocks/>
          </p:cNvSpPr>
          <p:nvPr/>
        </p:nvSpPr>
        <p:spPr>
          <a:xfrm>
            <a:off x="4690495" y="253878"/>
            <a:ext cx="5651863" cy="72898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SECRETARÍA GENERAL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ACAFC6-D355-4FA8-8749-61D2330385A2}"/>
              </a:ext>
            </a:extLst>
          </p:cNvPr>
          <p:cNvSpPr/>
          <p:nvPr/>
        </p:nvSpPr>
        <p:spPr>
          <a:xfrm>
            <a:off x="6297227" y="919358"/>
            <a:ext cx="2473234" cy="442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14F552-5493-429F-A671-9E58CE70336E}"/>
              </a:ext>
            </a:extLst>
          </p:cNvPr>
          <p:cNvSpPr txBox="1"/>
          <p:nvPr/>
        </p:nvSpPr>
        <p:spPr>
          <a:xfrm>
            <a:off x="6297227" y="953921"/>
            <a:ext cx="247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EQUIPO DE TRABAJO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885D95-6B37-43F2-AA77-904989F27812}"/>
              </a:ext>
            </a:extLst>
          </p:cNvPr>
          <p:cNvSpPr txBox="1"/>
          <p:nvPr/>
        </p:nvSpPr>
        <p:spPr>
          <a:xfrm>
            <a:off x="597468" y="3280401"/>
            <a:ext cx="3252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Francisco Javier Acosta Gómez</a:t>
            </a:r>
          </a:p>
          <a:p>
            <a:pPr algn="ctr"/>
            <a:r>
              <a:rPr lang="es-ES" sz="1600" dirty="0"/>
              <a:t>Secretario General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6FB995-8723-4EF0-9CA3-862925CF58D3}"/>
              </a:ext>
            </a:extLst>
          </p:cNvPr>
          <p:cNvSpPr txBox="1"/>
          <p:nvPr/>
        </p:nvSpPr>
        <p:spPr>
          <a:xfrm>
            <a:off x="4530059" y="3280401"/>
            <a:ext cx="3239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María Alejandra Cárdenas Henao</a:t>
            </a:r>
          </a:p>
          <a:p>
            <a:pPr algn="ctr"/>
            <a:r>
              <a:rPr lang="es-ES" sz="1600" dirty="0"/>
              <a:t>Secretaría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E41C9E-1A95-48A8-B3BE-4845E4F04917}"/>
              </a:ext>
            </a:extLst>
          </p:cNvPr>
          <p:cNvSpPr txBox="1"/>
          <p:nvPr/>
        </p:nvSpPr>
        <p:spPr>
          <a:xfrm>
            <a:off x="7766312" y="3280401"/>
            <a:ext cx="4269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Zulima Stella Restrepo Henao</a:t>
            </a:r>
          </a:p>
          <a:p>
            <a:pPr algn="ctr"/>
            <a:r>
              <a:rPr lang="es-ES" sz="1600" dirty="0"/>
              <a:t>Jefe Oficina para la Admón. de Documentos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F5D58E-3DC0-442A-8206-F86B307001C7}"/>
              </a:ext>
            </a:extLst>
          </p:cNvPr>
          <p:cNvSpPr txBox="1"/>
          <p:nvPr/>
        </p:nvSpPr>
        <p:spPr>
          <a:xfrm>
            <a:off x="258499" y="5757982"/>
            <a:ext cx="3930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Carlos Alberto Muñoz Henao</a:t>
            </a:r>
          </a:p>
          <a:p>
            <a:pPr algn="ctr"/>
            <a:r>
              <a:rPr lang="es-ES" sz="1600" dirty="0"/>
              <a:t> Jefe Oficina de Comunicaciones y </a:t>
            </a:r>
          </a:p>
          <a:p>
            <a:pPr algn="ctr"/>
            <a:r>
              <a:rPr lang="es-ES" sz="1600" dirty="0"/>
              <a:t>Relaciones Públicas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C55A6C-9F06-49FC-A6A2-74D196822D1B}"/>
              </a:ext>
            </a:extLst>
          </p:cNvPr>
          <p:cNvSpPr txBox="1"/>
          <p:nvPr/>
        </p:nvSpPr>
        <p:spPr>
          <a:xfrm>
            <a:off x="4184559" y="5757982"/>
            <a:ext cx="3930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Juan Felipe Cardona Hernández</a:t>
            </a:r>
          </a:p>
          <a:p>
            <a:pPr algn="ctr"/>
            <a:r>
              <a:rPr lang="es-ES" sz="1600" dirty="0"/>
              <a:t>Coordinador Oficina de Mercadeo y Publicidad</a:t>
            </a:r>
          </a:p>
        </p:txBody>
      </p:sp>
      <p:pic>
        <p:nvPicPr>
          <p:cNvPr id="20" name="9 Imagen">
            <a:extLst>
              <a:ext uri="{FF2B5EF4-FFF2-40B4-BE49-F238E27FC236}">
                <a16:creationId xmlns:a16="http://schemas.microsoft.com/office/drawing/2014/main" id="{1DA22C93-E61C-4AE9-860F-B2B5F66E2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96"/>
          <a:stretch/>
        </p:blipFill>
        <p:spPr bwMode="auto">
          <a:xfrm>
            <a:off x="9220580" y="1447685"/>
            <a:ext cx="1360654" cy="165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DC8C3AD-1BA5-4E42-AAEE-5B005ED5C5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7" t="12454" r="36394" b="29398"/>
          <a:stretch/>
        </p:blipFill>
        <p:spPr>
          <a:xfrm>
            <a:off x="1643804" y="1447685"/>
            <a:ext cx="1159979" cy="164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833EEEB-0AD2-4CAF-96AA-9CC658DF6A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10854" r="13174" b="29302"/>
          <a:stretch/>
        </p:blipFill>
        <p:spPr>
          <a:xfrm>
            <a:off x="5568260" y="3962012"/>
            <a:ext cx="1166604" cy="166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B7CB9C1-6ADE-4EFF-AE09-6BB93C3E1E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9907" r="6663"/>
          <a:stretch/>
        </p:blipFill>
        <p:spPr>
          <a:xfrm>
            <a:off x="1541384" y="3962012"/>
            <a:ext cx="1166604" cy="169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60C992A-DBC4-4308-AFE3-F3713A510B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11973" r="29722" b="1413"/>
          <a:stretch/>
        </p:blipFill>
        <p:spPr>
          <a:xfrm>
            <a:off x="5717237" y="1507201"/>
            <a:ext cx="1159980" cy="165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D6A460E-8E86-467D-A677-13E41E8AA5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18609" r="14995" b="18614"/>
          <a:stretch/>
        </p:blipFill>
        <p:spPr>
          <a:xfrm>
            <a:off x="9317605" y="3962012"/>
            <a:ext cx="1166604" cy="1636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510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  <a:noFill/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49699C5-467C-4E0C-9AE6-C7D85DE5CFE4}"/>
              </a:ext>
            </a:extLst>
          </p:cNvPr>
          <p:cNvSpPr/>
          <p:nvPr/>
        </p:nvSpPr>
        <p:spPr>
          <a:xfrm>
            <a:off x="4690495" y="190378"/>
            <a:ext cx="5651863" cy="7289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12E9DA-0CCE-4AFB-989B-7294E04D386A}"/>
              </a:ext>
            </a:extLst>
          </p:cNvPr>
          <p:cNvSpPr txBox="1">
            <a:spLocks/>
          </p:cNvSpPr>
          <p:nvPr/>
        </p:nvSpPr>
        <p:spPr>
          <a:xfrm>
            <a:off x="4690495" y="253878"/>
            <a:ext cx="5651863" cy="72898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SECRETARÍA GENERAL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290AE6E-34C9-4985-8274-D5A7C1D3117F}"/>
              </a:ext>
            </a:extLst>
          </p:cNvPr>
          <p:cNvSpPr/>
          <p:nvPr/>
        </p:nvSpPr>
        <p:spPr>
          <a:xfrm>
            <a:off x="6297227" y="919358"/>
            <a:ext cx="2473234" cy="442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CAABD9-0360-4AF4-8F00-ED564D7194C5}"/>
              </a:ext>
            </a:extLst>
          </p:cNvPr>
          <p:cNvSpPr txBox="1"/>
          <p:nvPr/>
        </p:nvSpPr>
        <p:spPr>
          <a:xfrm>
            <a:off x="6297227" y="953921"/>
            <a:ext cx="247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PROPÓSITOS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274C3F0-7355-469E-96C2-0D8FC2994CF2}"/>
              </a:ext>
            </a:extLst>
          </p:cNvPr>
          <p:cNvSpPr txBox="1"/>
          <p:nvPr/>
        </p:nvSpPr>
        <p:spPr>
          <a:xfrm>
            <a:off x="3226184" y="2056305"/>
            <a:ext cx="33487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es-ES" b="1" dirty="0"/>
              <a:t>1. 	</a:t>
            </a:r>
            <a:r>
              <a:rPr lang="es-ES" dirty="0"/>
              <a:t>Preservar la legalidad institucional que oriente asertivamente para la toma de decisiones en los diferentes niveles de la institución.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61059B-B8BE-46E9-B7FB-4B94C140985A}"/>
              </a:ext>
            </a:extLst>
          </p:cNvPr>
          <p:cNvSpPr txBox="1"/>
          <p:nvPr/>
        </p:nvSpPr>
        <p:spPr>
          <a:xfrm>
            <a:off x="7202021" y="4117180"/>
            <a:ext cx="38578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es-ES" b="1" dirty="0"/>
              <a:t>2. 	</a:t>
            </a:r>
            <a:r>
              <a:rPr lang="es-ES" dirty="0"/>
              <a:t>Garantizar la transparencia de la información y la custodia de la misma y la trazabilidad de las actuaciones, que permita la eficacia de los procesos y la previsión de situaciones de conflictos futuros con impacto jurídico.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BF2CA79-C3D8-4DC3-90FD-0B141619E75F}"/>
              </a:ext>
            </a:extLst>
          </p:cNvPr>
          <p:cNvSpPr txBox="1"/>
          <p:nvPr/>
        </p:nvSpPr>
        <p:spPr>
          <a:xfrm>
            <a:off x="3226184" y="4734081"/>
            <a:ext cx="33487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es-ES" b="1" dirty="0"/>
              <a:t>3. 	</a:t>
            </a:r>
            <a:r>
              <a:rPr lang="es-ES" dirty="0"/>
              <a:t>Garantizar la comunicación institucional y la notificación de las decisiones del Gobierno Institucional con miras a lograr su conocimiento y eficacia.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2111B78-9358-4A9A-B616-AD1EED891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0" y="1773575"/>
            <a:ext cx="2042788" cy="20427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45F716-F205-48BD-8033-6F44E4843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09" y="2056305"/>
            <a:ext cx="2022659" cy="202265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999F99C-9439-4D38-8C00-424FAB7DA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5" y="4506093"/>
            <a:ext cx="1933303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" y="1270"/>
            <a:ext cx="12191365" cy="6857365"/>
          </a:xfrm>
          <a:prstGeom prst="rect">
            <a:avLst/>
          </a:prstGeom>
          <a:noFill/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8233F14-F321-4FAE-A539-166F59322066}"/>
              </a:ext>
            </a:extLst>
          </p:cNvPr>
          <p:cNvSpPr/>
          <p:nvPr/>
        </p:nvSpPr>
        <p:spPr>
          <a:xfrm>
            <a:off x="4690495" y="190378"/>
            <a:ext cx="5651863" cy="7289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3BAB77-355F-4B85-9F7C-15F42E691D95}"/>
              </a:ext>
            </a:extLst>
          </p:cNvPr>
          <p:cNvSpPr txBox="1">
            <a:spLocks/>
          </p:cNvSpPr>
          <p:nvPr/>
        </p:nvSpPr>
        <p:spPr>
          <a:xfrm>
            <a:off x="4690495" y="253878"/>
            <a:ext cx="5651863" cy="72898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SECRETARÍA GENERAL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37ED58-8998-432D-AD5A-A018A3833100}"/>
              </a:ext>
            </a:extLst>
          </p:cNvPr>
          <p:cNvSpPr/>
          <p:nvPr/>
        </p:nvSpPr>
        <p:spPr>
          <a:xfrm>
            <a:off x="6297227" y="919358"/>
            <a:ext cx="2473234" cy="442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2732418-400D-4C76-B55B-464C17D98F5F}"/>
              </a:ext>
            </a:extLst>
          </p:cNvPr>
          <p:cNvSpPr txBox="1"/>
          <p:nvPr/>
        </p:nvSpPr>
        <p:spPr>
          <a:xfrm>
            <a:off x="6297227" y="953921"/>
            <a:ext cx="247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PROCEDIMIENTOS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906BA44-F1C1-4F8A-97F6-E337E8882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85" y="3074126"/>
            <a:ext cx="6728016" cy="37845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E71B40-15C2-42E4-B5AC-F6E2BA13E70E}"/>
              </a:ext>
            </a:extLst>
          </p:cNvPr>
          <p:cNvSpPr txBox="1"/>
          <p:nvPr/>
        </p:nvSpPr>
        <p:spPr>
          <a:xfrm>
            <a:off x="721224" y="1599697"/>
            <a:ext cx="53731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 Creación de normas.</a:t>
            </a:r>
          </a:p>
          <a:p>
            <a:pPr algn="l"/>
            <a:endParaRPr lang="es-ES" sz="20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 Formalización de normas y convenios.</a:t>
            </a:r>
          </a:p>
          <a:p>
            <a:pPr algn="l"/>
            <a:endParaRPr lang="es-ES" sz="20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 Notificaciones de </a:t>
            </a:r>
            <a:r>
              <a:rPr lang="es-ES" sz="2000" dirty="0">
                <a:solidFill>
                  <a:srgbClr val="212529"/>
                </a:solidFill>
                <a:latin typeface="-apple-system"/>
              </a:rPr>
              <a:t>G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obierno </a:t>
            </a:r>
            <a:r>
              <a:rPr lang="es-ES" sz="2000" dirty="0">
                <a:solidFill>
                  <a:srgbClr val="212529"/>
                </a:solidFill>
                <a:latin typeface="-apple-system"/>
              </a:rPr>
              <a:t>I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-apple-system"/>
              </a:rPr>
              <a:t>nstitucional.</a:t>
            </a:r>
          </a:p>
          <a:p>
            <a:pPr algn="l"/>
            <a:endParaRPr lang="es-ES" sz="20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12529"/>
                </a:solidFill>
                <a:latin typeface="-apple-system"/>
              </a:rPr>
              <a:t> Alquiler de espacios  (teatros, auditorios).</a:t>
            </a:r>
          </a:p>
          <a:p>
            <a:pPr algn="l"/>
            <a:endParaRPr lang="es-ES" sz="2000" dirty="0">
              <a:solidFill>
                <a:srgbClr val="212529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12529"/>
                </a:solidFill>
                <a:latin typeface="-apple-system"/>
              </a:rPr>
              <a:t> Gestión y entrega de souvenirs.</a:t>
            </a:r>
          </a:p>
          <a:p>
            <a:pPr algn="l"/>
            <a:r>
              <a:rPr lang="es-ES" sz="2000" dirty="0">
                <a:solidFill>
                  <a:srgbClr val="212529"/>
                </a:solidFill>
                <a:latin typeface="-apple-system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12529"/>
                </a:solidFill>
                <a:latin typeface="-apple-system"/>
              </a:rPr>
              <a:t> Asignación permisos de documentos en archivo</a:t>
            </a:r>
            <a:r>
              <a:rPr lang="es-E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12529"/>
                </a:solidFill>
                <a:latin typeface="-apple-system"/>
              </a:rPr>
              <a:t> Apoyo eventos institucionales.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16852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" y="1270"/>
            <a:ext cx="12191365" cy="6857365"/>
          </a:xfrm>
          <a:prstGeom prst="rect">
            <a:avLst/>
          </a:prstGeom>
          <a:noFill/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A3D522D-B90D-4EC4-A2B6-F1A46CE35CF5}"/>
              </a:ext>
            </a:extLst>
          </p:cNvPr>
          <p:cNvSpPr/>
          <p:nvPr/>
        </p:nvSpPr>
        <p:spPr>
          <a:xfrm>
            <a:off x="4690495" y="190378"/>
            <a:ext cx="5651863" cy="7289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F7E4B3-A8B4-444C-B63B-E907D2D137FD}"/>
              </a:ext>
            </a:extLst>
          </p:cNvPr>
          <p:cNvSpPr txBox="1">
            <a:spLocks/>
          </p:cNvSpPr>
          <p:nvPr/>
        </p:nvSpPr>
        <p:spPr>
          <a:xfrm>
            <a:off x="4690495" y="253878"/>
            <a:ext cx="5651863" cy="72898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SECRETARÍA GENERAL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19EE203-95DD-4E10-B9BD-B3291B656C93}"/>
              </a:ext>
            </a:extLst>
          </p:cNvPr>
          <p:cNvSpPr/>
          <p:nvPr/>
        </p:nvSpPr>
        <p:spPr>
          <a:xfrm>
            <a:off x="6297227" y="919358"/>
            <a:ext cx="2473234" cy="442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18E6C2-3982-499F-9B1E-D4EDB40C96C2}"/>
              </a:ext>
            </a:extLst>
          </p:cNvPr>
          <p:cNvSpPr txBox="1"/>
          <p:nvPr/>
        </p:nvSpPr>
        <p:spPr>
          <a:xfrm>
            <a:off x="6297227" y="953921"/>
            <a:ext cx="247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MICROSITIO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D38515-06B1-4713-959F-2EFC79D0B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6" t="6832" r="1096" b="6471"/>
          <a:stretch/>
        </p:blipFill>
        <p:spPr>
          <a:xfrm>
            <a:off x="1622560" y="1496166"/>
            <a:ext cx="8943704" cy="5107956"/>
          </a:xfrm>
          <a:prstGeom prst="rect">
            <a:avLst/>
          </a:prstGeom>
        </p:spPr>
      </p:pic>
      <p:pic>
        <p:nvPicPr>
          <p:cNvPr id="16" name="Imagen 15">
            <a:hlinkClick r:id="rId4"/>
            <a:extLst>
              <a:ext uri="{FF2B5EF4-FFF2-40B4-BE49-F238E27FC236}">
                <a16:creationId xmlns:a16="http://schemas.microsoft.com/office/drawing/2014/main" id="{14C82D00-79A1-4AF3-98A1-356511F0D1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62938"/>
          <a:stretch/>
        </p:blipFill>
        <p:spPr>
          <a:xfrm>
            <a:off x="357051" y="3208473"/>
            <a:ext cx="905726" cy="10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0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" descr="/Users/dweb.comunicaciones/Library/Group Containers/L48J367XN4.com.infraware.PolarisOffice/EngineTemp/8025/fImage12104240798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902688" y="2184944"/>
            <a:ext cx="4739186" cy="196215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r>
              <a:rPr lang="en-US" sz="6500" b="1" dirty="0">
                <a:solidFill>
                  <a:schemeClr val="bg1"/>
                </a:solidFill>
                <a:latin typeface="Open Sans Extrabold" charset="0"/>
                <a:ea typeface="Open Sans Extrabold" charset="0"/>
              </a:rPr>
              <a:t>¡MUCHAS GRACIAS!</a:t>
            </a:r>
            <a:endParaRPr lang="ko-KR" altLang="en-US" sz="6500" b="1" dirty="0">
              <a:solidFill>
                <a:schemeClr val="bg1"/>
              </a:solidFill>
              <a:latin typeface="Open Sans Extrabold" charset="0"/>
              <a:ea typeface="Open Sans Extrabol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Pages>5</Pages>
  <Words>440</Words>
  <Characters>0</Characters>
  <Application>Microsoft Office PowerPoint</Application>
  <DocSecurity>0</DocSecurity>
  <PresentationFormat>Panorámica</PresentationFormat>
  <Lines>0</Lines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Open Sans Extrabold</vt:lpstr>
      <vt:lpstr>Office Theme</vt:lpstr>
      <vt:lpstr>Presentación de PowerPoint</vt:lpstr>
      <vt:lpstr>SECRETARÍA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Diseño Web</dc:creator>
  <cp:lastModifiedBy>Carlos Alberto Munoz Henao</cp:lastModifiedBy>
  <cp:revision>43</cp:revision>
  <dcterms:modified xsi:type="dcterms:W3CDTF">2024-04-17T18:51:31Z</dcterms:modified>
</cp:coreProperties>
</file>