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8" r:id="rId2"/>
    <p:sldId id="262" r:id="rId3"/>
    <p:sldId id="259" r:id="rId4"/>
    <p:sldId id="261" r:id="rId5"/>
    <p:sldId id="316" r:id="rId6"/>
    <p:sldId id="263" r:id="rId7"/>
    <p:sldId id="260" r:id="rId8"/>
    <p:sldId id="265" r:id="rId9"/>
    <p:sldId id="271" r:id="rId10"/>
    <p:sldId id="317" r:id="rId11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4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52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7F3C8A-C4D3-426F-81EA-8FB85E3251B6}" type="datetimeFigureOut">
              <a:rPr lang="es-CO" smtClean="0"/>
              <a:t>19/03/21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C9DFAD-46F5-4149-9620-6DADEAFBDCB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25298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" name="Google Shape;1177;p6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8" name="Google Shape;1178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419" sz="4800" dirty="0"/>
              <a:t>+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9FFC2-3007-490B-8D0A-FC9F87A5FF2C}" type="slidenum">
              <a:rPr lang="es-419" smtClean="0"/>
              <a:t>9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12846428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6124" y="773246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99959" y="333842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0FB25D-8F05-4D68-B2EB-D9A18A22D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14EC74-2DE1-4BFC-B384-AC28A2AB89BA}" type="datetimeFigureOut">
              <a:rPr lang="es-CO"/>
              <a:pPr>
                <a:defRPr/>
              </a:pPr>
              <a:t>19/03/21</a:t>
            </a:fld>
            <a:endParaRPr lang="es-CO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2918FC-9A25-48EA-86D7-58149D12A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1F505F-9759-4E91-83F5-3E84AFF12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5E5CA7-92EC-436F-8BCE-7D557A8B8A43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51094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FA972D-99A1-44CC-BD01-4B198501A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64882-5391-49DA-AFFB-4C1A8A8B198D}" type="datetimeFigureOut">
              <a:rPr lang="es-CO"/>
              <a:pPr>
                <a:defRPr/>
              </a:pPr>
              <a:t>19/03/21</a:t>
            </a:fld>
            <a:endParaRPr lang="es-CO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765D89-83E2-495F-B94C-8D0FEA2BC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47996B-AE61-4C37-9D01-FDBD96BBF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1036CF-B097-4F0C-97A5-924354BC9832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11339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899217-5C66-4FD0-AE8B-E222DB8F2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7A7132-3189-42AD-9385-D0BBA730DCC5}" type="datetimeFigureOut">
              <a:rPr lang="es-CO"/>
              <a:pPr>
                <a:defRPr/>
              </a:pPr>
              <a:t>19/03/21</a:t>
            </a:fld>
            <a:endParaRPr lang="es-CO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AD0990-2809-471E-B4DB-D99E7F2B7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401494-0FE9-4879-BF57-2A7AB40C2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222A75-530F-454F-B48B-38AFF144CEF2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42781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9645B8-E7E0-4963-A1BD-16219D10F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938874-9F35-4143-854D-D64AD0B34ABE}" type="datetimeFigureOut">
              <a:rPr lang="es-CO"/>
              <a:pPr>
                <a:defRPr/>
              </a:pPr>
              <a:t>19/03/21</a:t>
            </a:fld>
            <a:endParaRPr lang="es-CO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D1C7D9-EFA4-41A2-86DA-2CC9F0A47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662A7D-418D-40AB-864D-81915367B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BA9221-DCDB-47CA-9B84-3FA265C5CAE5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69918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5137" y="1231945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15137" y="4234250"/>
            <a:ext cx="10515601" cy="185540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Editar el estilo de texto del patrón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D61A9A-6A3A-46C1-998F-14EEF8011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F0DBEF-9786-42FC-8392-E160E42E7893}" type="datetimeFigureOut">
              <a:rPr lang="es-CO"/>
              <a:pPr>
                <a:defRPr/>
              </a:pPr>
              <a:t>19/03/21</a:t>
            </a:fld>
            <a:endParaRPr lang="es-CO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3929BD-B03D-4DAE-824F-C2790E8E6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74BEEB-935D-43ED-A8EA-81984617D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8A703E-A362-414B-B134-12754586C85E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181252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EA2F5AC-D289-4441-A350-05B3B1567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C9BFCD-77CF-439E-9945-5507A9BC2686}" type="datetimeFigureOut">
              <a:rPr lang="es-CO"/>
              <a:pPr>
                <a:defRPr/>
              </a:pPr>
              <a:t>19/03/21</a:t>
            </a:fld>
            <a:endParaRPr lang="es-CO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78B5448-AF78-4E88-A3C8-D885CD0A1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4AF4117-92FC-425A-8D04-A10985850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682D67-A34E-417E-ADA2-E38EA8CD7027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805336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3967" y="365127"/>
            <a:ext cx="9301420" cy="1325563"/>
          </a:xfrm>
        </p:spPr>
        <p:txBody>
          <a:bodyPr/>
          <a:lstStyle/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D49BCE9-94EC-4C11-A656-3D01C6EF8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897E3F-6581-4711-9332-6168DEAA1CA9}" type="datetimeFigureOut">
              <a:rPr lang="es-CO"/>
              <a:pPr>
                <a:defRPr/>
              </a:pPr>
              <a:t>19/03/21</a:t>
            </a:fld>
            <a:endParaRPr lang="es-CO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01F22F6-37E7-43E1-A324-6EDCAF8ED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3F3AE3C-8BC6-4688-B6E2-5521F8F95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87B4A2-DDF2-4F1F-85C1-76285DCB9559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68608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5CDECFE8-C3C7-493C-B16D-27A694E18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106DAF-BCDF-4E44-96A5-571A4E272A3C}" type="datetimeFigureOut">
              <a:rPr lang="es-CO"/>
              <a:pPr>
                <a:defRPr/>
              </a:pPr>
              <a:t>19/03/21</a:t>
            </a:fld>
            <a:endParaRPr lang="es-CO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97253DE-4EBF-4F89-BDB6-298715530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6BA1BF0-C12B-4135-93E6-D414A9B9F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4B701D-8897-45A4-BF01-CFBB4286B234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18782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D21E8804-F269-42B0-AAA3-165074727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4636D-63B4-479B-9F15-8C15E0A9AC71}" type="datetimeFigureOut">
              <a:rPr lang="es-CO"/>
              <a:pPr>
                <a:defRPr/>
              </a:pPr>
              <a:t>19/03/21</a:t>
            </a:fld>
            <a:endParaRPr lang="es-CO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BF9C690-A4BC-4371-8C0E-B30C26C8D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B5C9A4C-917D-4CF6-ACDE-7895F02A4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A50B34-51E0-4ABC-8046-60B3A0AD07CF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16852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3494" y="592798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36529" y="592798"/>
            <a:ext cx="5907431" cy="54117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53494" y="2192998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87FFA84-2993-47CA-9207-2984AE387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34AB2A-BF39-40F3-B3E0-1D4DA8A96FEE}" type="datetimeFigureOut">
              <a:rPr lang="es-CO"/>
              <a:pPr>
                <a:defRPr/>
              </a:pPr>
              <a:t>19/03/21</a:t>
            </a:fld>
            <a:endParaRPr lang="es-CO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4D76B8A-6098-410F-BB53-B1BB7F1F0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78C581B-AFE4-4CB4-9A32-CE805F934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B8D750-4F8A-4730-B393-278B625F50E2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938017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5395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45653" y="995364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" noProof="0"/>
              <a:t>Haga clic en el icono para agregar una imagen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15395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89E82EF-5315-4075-9FA1-4DDBB664A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275C1-FACD-4F46-B653-3B4F1D2786AB}" type="datetimeFigureOut">
              <a:rPr lang="es-CO"/>
              <a:pPr>
                <a:defRPr/>
              </a:pPr>
              <a:t>19/03/21</a:t>
            </a:fld>
            <a:endParaRPr lang="es-CO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265937C-0A9F-4DF3-B397-CDB4C34E8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98B1C2A-E41E-4E3F-B1A4-AD1D87A4B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E453CC-201C-433B-903D-9312F7599E4E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43881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n 12">
            <a:extLst>
              <a:ext uri="{FF2B5EF4-FFF2-40B4-BE49-F238E27FC236}">
                <a16:creationId xmlns:a16="http://schemas.microsoft.com/office/drawing/2014/main" id="{D0FBA97B-81C7-494D-8D4F-EEF5B65A8AD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83" y="0"/>
            <a:ext cx="1271481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>
            <a:extLst>
              <a:ext uri="{FF2B5EF4-FFF2-40B4-BE49-F238E27FC236}">
                <a16:creationId xmlns:a16="http://schemas.microsoft.com/office/drawing/2014/main" id="{D5476BE8-BCD1-445A-987B-2AF8E846DA3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207685" y="365126"/>
            <a:ext cx="9326033" cy="115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CO"/>
              <a:t>Haga clic para modificar el estilo de título del patrón</a:t>
            </a:r>
            <a:endParaRPr lang="en-US" altLang="es-CO"/>
          </a:p>
        </p:txBody>
      </p:sp>
      <p:sp>
        <p:nvSpPr>
          <p:cNvPr id="1028" name="Text Placeholder 2">
            <a:extLst>
              <a:ext uri="{FF2B5EF4-FFF2-40B4-BE49-F238E27FC236}">
                <a16:creationId xmlns:a16="http://schemas.microsoft.com/office/drawing/2014/main" id="{DA2464E2-E9B9-4639-8081-B4FBB87F592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018117" y="1598613"/>
            <a:ext cx="10515600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CO"/>
              <a:t>Editar el estilo de texto del patrón</a:t>
            </a:r>
          </a:p>
          <a:p>
            <a:pPr lvl="1"/>
            <a:r>
              <a:rPr lang="es-ES" altLang="es-CO"/>
              <a:t>Segundo nivel</a:t>
            </a:r>
          </a:p>
          <a:p>
            <a:pPr lvl="2"/>
            <a:r>
              <a:rPr lang="es-ES" altLang="es-CO"/>
              <a:t>Tercer nivel</a:t>
            </a:r>
          </a:p>
          <a:p>
            <a:pPr lvl="3"/>
            <a:r>
              <a:rPr lang="es-ES" altLang="es-CO"/>
              <a:t>Cuarto nivel</a:t>
            </a:r>
          </a:p>
          <a:p>
            <a:pPr lvl="4"/>
            <a:r>
              <a:rPr lang="es-ES" altLang="es-CO"/>
              <a:t>Quinto nivel</a:t>
            </a:r>
            <a:endParaRPr lang="en-US" altLang="es-C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9A286F-1CE7-4210-9CA7-DE4FB03428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18117" y="6140451"/>
            <a:ext cx="14372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6855063-3BBC-46E3-9FAC-697F2AD6AF67}" type="datetimeFigureOut">
              <a:rPr lang="es-CO"/>
              <a:pPr>
                <a:defRPr/>
              </a:pPr>
              <a:t>19/03/21</a:t>
            </a:fld>
            <a:endParaRPr lang="es-CO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E47410-9FB6-402F-AC00-6EC1EA7854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708400" y="611187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EB0E2C-D11A-46FC-B10B-E5CE3886AB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93868" y="6102351"/>
            <a:ext cx="13504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F0305F4-1863-4EE1-82D6-3DED3E49A23E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44443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0.JP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Relationship Id="rId9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7.emf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06892E5A-6FD1-4295-A059-3EDD1EB81B47}"/>
              </a:ext>
            </a:extLst>
          </p:cNvPr>
          <p:cNvGrpSpPr/>
          <p:nvPr/>
        </p:nvGrpSpPr>
        <p:grpSpPr>
          <a:xfrm>
            <a:off x="4280497" y="756324"/>
            <a:ext cx="5491134" cy="442800"/>
            <a:chOff x="1365812" y="18011"/>
            <a:chExt cx="5491134" cy="442800"/>
          </a:xfrm>
        </p:grpSpPr>
        <p:sp>
          <p:nvSpPr>
            <p:cNvPr id="3" name="Rectángulo: esquinas redondeadas 2">
              <a:extLst>
                <a:ext uri="{FF2B5EF4-FFF2-40B4-BE49-F238E27FC236}">
                  <a16:creationId xmlns:a16="http://schemas.microsoft.com/office/drawing/2014/main" id="{78A0ED8C-ED99-4AFC-9C96-CD1FD92EEC1C}"/>
                </a:ext>
              </a:extLst>
            </p:cNvPr>
            <p:cNvSpPr/>
            <p:nvPr/>
          </p:nvSpPr>
          <p:spPr>
            <a:xfrm>
              <a:off x="1365812" y="18011"/>
              <a:ext cx="5491134" cy="442800"/>
            </a:xfrm>
            <a:prstGeom prst="roundRect">
              <a:avLst/>
            </a:prstGeom>
            <a:solidFill>
              <a:srgbClr val="F48527"/>
            </a:solidFill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Rectángulo: esquinas redondeadas 4">
              <a:extLst>
                <a:ext uri="{FF2B5EF4-FFF2-40B4-BE49-F238E27FC236}">
                  <a16:creationId xmlns:a16="http://schemas.microsoft.com/office/drawing/2014/main" id="{6F30EA3F-5946-4C23-BD53-FE75706677CD}"/>
                </a:ext>
              </a:extLst>
            </p:cNvPr>
            <p:cNvSpPr txBox="1"/>
            <p:nvPr/>
          </p:nvSpPr>
          <p:spPr>
            <a:xfrm>
              <a:off x="1387428" y="39627"/>
              <a:ext cx="5447902" cy="39956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8140" tIns="0" rIns="218140" bIns="0" numCol="1" spcCol="1270" anchor="ctr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600" kern="1200" dirty="0"/>
                <a:t>1. Universidad de Excelencia</a:t>
              </a:r>
            </a:p>
          </p:txBody>
        </p:sp>
      </p:grpSp>
      <p:grpSp>
        <p:nvGrpSpPr>
          <p:cNvPr id="5" name="Grupo 4">
            <a:extLst>
              <a:ext uri="{FF2B5EF4-FFF2-40B4-BE49-F238E27FC236}">
                <a16:creationId xmlns:a16="http://schemas.microsoft.com/office/drawing/2014/main" id="{DF177762-606D-44B6-A7E0-C589EEAA8336}"/>
              </a:ext>
            </a:extLst>
          </p:cNvPr>
          <p:cNvGrpSpPr/>
          <p:nvPr/>
        </p:nvGrpSpPr>
        <p:grpSpPr>
          <a:xfrm>
            <a:off x="4276399" y="1196396"/>
            <a:ext cx="5486806" cy="442800"/>
            <a:chOff x="1404999" y="604347"/>
            <a:chExt cx="5486806" cy="442800"/>
          </a:xfrm>
        </p:grpSpPr>
        <p:sp>
          <p:nvSpPr>
            <p:cNvPr id="6" name="Rectángulo: esquinas redondeadas 5">
              <a:extLst>
                <a:ext uri="{FF2B5EF4-FFF2-40B4-BE49-F238E27FC236}">
                  <a16:creationId xmlns:a16="http://schemas.microsoft.com/office/drawing/2014/main" id="{D87909E8-ED4B-4821-91A5-06D53303C71A}"/>
                </a:ext>
              </a:extLst>
            </p:cNvPr>
            <p:cNvSpPr/>
            <p:nvPr/>
          </p:nvSpPr>
          <p:spPr>
            <a:xfrm>
              <a:off x="1404999" y="604347"/>
              <a:ext cx="5486806" cy="442800"/>
            </a:xfrm>
            <a:prstGeom prst="roundRect">
              <a:avLst/>
            </a:prstGeom>
            <a:solidFill>
              <a:srgbClr val="147887"/>
            </a:solidFill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ectángulo: esquinas redondeadas 4">
              <a:extLst>
                <a:ext uri="{FF2B5EF4-FFF2-40B4-BE49-F238E27FC236}">
                  <a16:creationId xmlns:a16="http://schemas.microsoft.com/office/drawing/2014/main" id="{63BE45F4-D600-4692-9884-3894E0147231}"/>
                </a:ext>
              </a:extLst>
            </p:cNvPr>
            <p:cNvSpPr txBox="1"/>
            <p:nvPr/>
          </p:nvSpPr>
          <p:spPr>
            <a:xfrm>
              <a:off x="1404999" y="638487"/>
              <a:ext cx="5443574" cy="39956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8140" tIns="0" rIns="218140" bIns="0" numCol="1" spcCol="1270" anchor="ctr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600" kern="1200" dirty="0"/>
                <a:t>2.Universidad de Docencia con Investigación de Calidad</a:t>
              </a:r>
            </a:p>
          </p:txBody>
        </p:sp>
      </p:grpSp>
      <p:grpSp>
        <p:nvGrpSpPr>
          <p:cNvPr id="8" name="Grupo 7">
            <a:extLst>
              <a:ext uri="{FF2B5EF4-FFF2-40B4-BE49-F238E27FC236}">
                <a16:creationId xmlns:a16="http://schemas.microsoft.com/office/drawing/2014/main" id="{F7ECA2D6-F3CB-4FCD-8AD9-5BCF9B975647}"/>
              </a:ext>
            </a:extLst>
          </p:cNvPr>
          <p:cNvGrpSpPr/>
          <p:nvPr/>
        </p:nvGrpSpPr>
        <p:grpSpPr>
          <a:xfrm>
            <a:off x="4282953" y="1662836"/>
            <a:ext cx="5521376" cy="442800"/>
            <a:chOff x="1378511" y="1248181"/>
            <a:chExt cx="5530377" cy="442800"/>
          </a:xfrm>
        </p:grpSpPr>
        <p:sp>
          <p:nvSpPr>
            <p:cNvPr id="9" name="Rectángulo: esquinas redondeadas 8">
              <a:extLst>
                <a:ext uri="{FF2B5EF4-FFF2-40B4-BE49-F238E27FC236}">
                  <a16:creationId xmlns:a16="http://schemas.microsoft.com/office/drawing/2014/main" id="{7A50FE6F-1D0F-4D1C-A212-3591C2126D22}"/>
                </a:ext>
              </a:extLst>
            </p:cNvPr>
            <p:cNvSpPr/>
            <p:nvPr/>
          </p:nvSpPr>
          <p:spPr>
            <a:xfrm>
              <a:off x="1391956" y="1248181"/>
              <a:ext cx="5516932" cy="442800"/>
            </a:xfrm>
            <a:prstGeom prst="roundRect">
              <a:avLst/>
            </a:prstGeom>
            <a:solidFill>
              <a:srgbClr val="F48527"/>
            </a:solidFill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Rectángulo: esquinas redondeadas 4">
              <a:extLst>
                <a:ext uri="{FF2B5EF4-FFF2-40B4-BE49-F238E27FC236}">
                  <a16:creationId xmlns:a16="http://schemas.microsoft.com/office/drawing/2014/main" id="{7BF501E2-A7C5-427D-B4A0-32FD5EE989AF}"/>
                </a:ext>
              </a:extLst>
            </p:cNvPr>
            <p:cNvSpPr txBox="1"/>
            <p:nvPr/>
          </p:nvSpPr>
          <p:spPr>
            <a:xfrm>
              <a:off x="1378511" y="1258681"/>
              <a:ext cx="5437021" cy="39956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8140" tIns="0" rIns="218140" bIns="0" numCol="1" spcCol="1270" anchor="ctr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600" kern="1200" dirty="0"/>
                <a:t>3.Posicionamiento de la Universidad en el ámbito nacional e       internacional</a:t>
              </a:r>
            </a:p>
          </p:txBody>
        </p:sp>
      </p:grpSp>
      <p:grpSp>
        <p:nvGrpSpPr>
          <p:cNvPr id="11" name="Grupo 10">
            <a:extLst>
              <a:ext uri="{FF2B5EF4-FFF2-40B4-BE49-F238E27FC236}">
                <a16:creationId xmlns:a16="http://schemas.microsoft.com/office/drawing/2014/main" id="{04FB283C-ADF8-42B0-9638-838A973528D3}"/>
              </a:ext>
            </a:extLst>
          </p:cNvPr>
          <p:cNvGrpSpPr/>
          <p:nvPr/>
        </p:nvGrpSpPr>
        <p:grpSpPr>
          <a:xfrm>
            <a:off x="4278881" y="2137048"/>
            <a:ext cx="5484324" cy="442800"/>
            <a:chOff x="1470330" y="1941648"/>
            <a:chExt cx="5484324" cy="442800"/>
          </a:xfrm>
        </p:grpSpPr>
        <p:sp>
          <p:nvSpPr>
            <p:cNvPr id="12" name="Rectángulo: esquinas redondeadas 11">
              <a:extLst>
                <a:ext uri="{FF2B5EF4-FFF2-40B4-BE49-F238E27FC236}">
                  <a16:creationId xmlns:a16="http://schemas.microsoft.com/office/drawing/2014/main" id="{7E8B3FF9-D4C3-4363-AE5A-B415AA306091}"/>
                </a:ext>
              </a:extLst>
            </p:cNvPr>
            <p:cNvSpPr/>
            <p:nvPr/>
          </p:nvSpPr>
          <p:spPr>
            <a:xfrm>
              <a:off x="1470330" y="1941648"/>
              <a:ext cx="5484324" cy="442800"/>
            </a:xfrm>
            <a:prstGeom prst="roundRect">
              <a:avLst/>
            </a:prstGeom>
            <a:solidFill>
              <a:srgbClr val="147887"/>
            </a:solidFill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ectángulo: esquinas redondeadas 4">
              <a:extLst>
                <a:ext uri="{FF2B5EF4-FFF2-40B4-BE49-F238E27FC236}">
                  <a16:creationId xmlns:a16="http://schemas.microsoft.com/office/drawing/2014/main" id="{094925E6-DA8B-4AFF-AFF8-F87D9584081B}"/>
                </a:ext>
              </a:extLst>
            </p:cNvPr>
            <p:cNvSpPr txBox="1"/>
            <p:nvPr/>
          </p:nvSpPr>
          <p:spPr>
            <a:xfrm>
              <a:off x="1491946" y="1963264"/>
              <a:ext cx="5441092" cy="39956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8140" tIns="0" rIns="218140" bIns="0" numCol="1" spcCol="1270" anchor="ctr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600" kern="1200" dirty="0"/>
                <a:t>4.Sistema de Gestión Institucional</a:t>
              </a:r>
            </a:p>
          </p:txBody>
        </p:sp>
      </p:grpSp>
      <p:grpSp>
        <p:nvGrpSpPr>
          <p:cNvPr id="14" name="Grupo 13">
            <a:extLst>
              <a:ext uri="{FF2B5EF4-FFF2-40B4-BE49-F238E27FC236}">
                <a16:creationId xmlns:a16="http://schemas.microsoft.com/office/drawing/2014/main" id="{C35860CA-F68D-4A1F-8801-A0FB1B2AD27D}"/>
              </a:ext>
            </a:extLst>
          </p:cNvPr>
          <p:cNvGrpSpPr/>
          <p:nvPr/>
        </p:nvGrpSpPr>
        <p:grpSpPr>
          <a:xfrm>
            <a:off x="4294175" y="2558232"/>
            <a:ext cx="5469030" cy="442800"/>
            <a:chOff x="1522560" y="2635110"/>
            <a:chExt cx="5469030" cy="442800"/>
          </a:xfrm>
        </p:grpSpPr>
        <p:sp>
          <p:nvSpPr>
            <p:cNvPr id="15" name="Rectángulo: esquinas redondeadas 14">
              <a:extLst>
                <a:ext uri="{FF2B5EF4-FFF2-40B4-BE49-F238E27FC236}">
                  <a16:creationId xmlns:a16="http://schemas.microsoft.com/office/drawing/2014/main" id="{269B02C2-C635-411A-8557-CF1820EF62B1}"/>
                </a:ext>
              </a:extLst>
            </p:cNvPr>
            <p:cNvSpPr/>
            <p:nvPr/>
          </p:nvSpPr>
          <p:spPr>
            <a:xfrm>
              <a:off x="1522560" y="2635110"/>
              <a:ext cx="5469030" cy="442800"/>
            </a:xfrm>
            <a:prstGeom prst="roundRect">
              <a:avLst/>
            </a:prstGeom>
            <a:solidFill>
              <a:srgbClr val="F48527"/>
            </a:solidFill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ectángulo: esquinas redondeadas 4">
              <a:extLst>
                <a:ext uri="{FF2B5EF4-FFF2-40B4-BE49-F238E27FC236}">
                  <a16:creationId xmlns:a16="http://schemas.microsoft.com/office/drawing/2014/main" id="{1DB8E5DC-5CE1-4954-B9DA-7C99BAAD48A9}"/>
                </a:ext>
              </a:extLst>
            </p:cNvPr>
            <p:cNvSpPr txBox="1"/>
            <p:nvPr/>
          </p:nvSpPr>
          <p:spPr>
            <a:xfrm>
              <a:off x="1544176" y="2656726"/>
              <a:ext cx="5425798" cy="39956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8140" tIns="0" rIns="218140" bIns="0" numCol="1" spcCol="1270" anchor="ctr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600" kern="1200" dirty="0"/>
                <a:t>5. Cultura organizacional</a:t>
              </a:r>
            </a:p>
          </p:txBody>
        </p:sp>
      </p:grpSp>
      <p:grpSp>
        <p:nvGrpSpPr>
          <p:cNvPr id="17" name="Grupo 16">
            <a:extLst>
              <a:ext uri="{FF2B5EF4-FFF2-40B4-BE49-F238E27FC236}">
                <a16:creationId xmlns:a16="http://schemas.microsoft.com/office/drawing/2014/main" id="{F15227DC-09EB-445F-A5AF-DAB254E91B0A}"/>
              </a:ext>
            </a:extLst>
          </p:cNvPr>
          <p:cNvGrpSpPr/>
          <p:nvPr/>
        </p:nvGrpSpPr>
        <p:grpSpPr>
          <a:xfrm>
            <a:off x="4278881" y="2957800"/>
            <a:ext cx="5492750" cy="442800"/>
            <a:chOff x="1548704" y="3315510"/>
            <a:chExt cx="5492750" cy="442800"/>
          </a:xfrm>
        </p:grpSpPr>
        <p:sp>
          <p:nvSpPr>
            <p:cNvPr id="18" name="Rectángulo: esquinas redondeadas 17">
              <a:extLst>
                <a:ext uri="{FF2B5EF4-FFF2-40B4-BE49-F238E27FC236}">
                  <a16:creationId xmlns:a16="http://schemas.microsoft.com/office/drawing/2014/main" id="{A62E4C20-D52E-4629-B865-77E77679FE2B}"/>
                </a:ext>
              </a:extLst>
            </p:cNvPr>
            <p:cNvSpPr/>
            <p:nvPr/>
          </p:nvSpPr>
          <p:spPr>
            <a:xfrm>
              <a:off x="1548704" y="3315510"/>
              <a:ext cx="5492750" cy="442800"/>
            </a:xfrm>
            <a:prstGeom prst="roundRect">
              <a:avLst/>
            </a:prstGeom>
            <a:solidFill>
              <a:srgbClr val="147887"/>
            </a:solidFill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ectángulo: esquinas redondeadas 4">
              <a:extLst>
                <a:ext uri="{FF2B5EF4-FFF2-40B4-BE49-F238E27FC236}">
                  <a16:creationId xmlns:a16="http://schemas.microsoft.com/office/drawing/2014/main" id="{D0C5AE77-70BC-4121-A8A8-BCE0F57FEF41}"/>
                </a:ext>
              </a:extLst>
            </p:cNvPr>
            <p:cNvSpPr txBox="1"/>
            <p:nvPr/>
          </p:nvSpPr>
          <p:spPr>
            <a:xfrm>
              <a:off x="1570320" y="3337126"/>
              <a:ext cx="5449518" cy="39956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8140" tIns="0" rIns="218140" bIns="0" numCol="1" spcCol="1270" anchor="ctr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600" kern="1200" dirty="0"/>
                <a:t>6. Desarrollo y Crecimiento Económico</a:t>
              </a:r>
            </a:p>
          </p:txBody>
        </p:sp>
      </p:grpSp>
      <p:grpSp>
        <p:nvGrpSpPr>
          <p:cNvPr id="20" name="Grupo 19">
            <a:extLst>
              <a:ext uri="{FF2B5EF4-FFF2-40B4-BE49-F238E27FC236}">
                <a16:creationId xmlns:a16="http://schemas.microsoft.com/office/drawing/2014/main" id="{0D87E341-0502-4C1E-B172-9BF9B4C9BA77}"/>
              </a:ext>
            </a:extLst>
          </p:cNvPr>
          <p:cNvGrpSpPr/>
          <p:nvPr/>
        </p:nvGrpSpPr>
        <p:grpSpPr>
          <a:xfrm>
            <a:off x="4294175" y="3397647"/>
            <a:ext cx="5522064" cy="446573"/>
            <a:chOff x="1561059" y="3992137"/>
            <a:chExt cx="5522064" cy="446573"/>
          </a:xfrm>
        </p:grpSpPr>
        <p:sp>
          <p:nvSpPr>
            <p:cNvPr id="21" name="Rectángulo: esquinas redondeadas 20">
              <a:extLst>
                <a:ext uri="{FF2B5EF4-FFF2-40B4-BE49-F238E27FC236}">
                  <a16:creationId xmlns:a16="http://schemas.microsoft.com/office/drawing/2014/main" id="{7F0B5094-D572-40E0-A6D6-D0F6952EBE4F}"/>
                </a:ext>
              </a:extLst>
            </p:cNvPr>
            <p:cNvSpPr/>
            <p:nvPr/>
          </p:nvSpPr>
          <p:spPr>
            <a:xfrm>
              <a:off x="1561747" y="3995910"/>
              <a:ext cx="5521376" cy="442800"/>
            </a:xfrm>
            <a:prstGeom prst="roundRect">
              <a:avLst/>
            </a:prstGeom>
            <a:solidFill>
              <a:srgbClr val="F48527"/>
            </a:solidFill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Rectángulo: esquinas redondeadas 4">
              <a:extLst>
                <a:ext uri="{FF2B5EF4-FFF2-40B4-BE49-F238E27FC236}">
                  <a16:creationId xmlns:a16="http://schemas.microsoft.com/office/drawing/2014/main" id="{0A55DBBA-5CE5-463E-905F-73B262C1762E}"/>
                </a:ext>
              </a:extLst>
            </p:cNvPr>
            <p:cNvSpPr txBox="1"/>
            <p:nvPr/>
          </p:nvSpPr>
          <p:spPr>
            <a:xfrm>
              <a:off x="1561059" y="3992137"/>
              <a:ext cx="5478144" cy="39956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8140" tIns="0" rIns="218140" bIns="0" numCol="1" spcCol="1270" anchor="ctr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600" kern="1200" dirty="0"/>
                <a:t>7. Infraestructura física y tecnológica</a:t>
              </a:r>
            </a:p>
          </p:txBody>
        </p:sp>
      </p:grpSp>
      <p:sp>
        <p:nvSpPr>
          <p:cNvPr id="25" name="Rectángulo: esquinas redondeadas 24">
            <a:extLst>
              <a:ext uri="{FF2B5EF4-FFF2-40B4-BE49-F238E27FC236}">
                <a16:creationId xmlns:a16="http://schemas.microsoft.com/office/drawing/2014/main" id="{65DF36A7-8F4A-44EF-9778-82AC9E763296}"/>
              </a:ext>
            </a:extLst>
          </p:cNvPr>
          <p:cNvSpPr/>
          <p:nvPr/>
        </p:nvSpPr>
        <p:spPr>
          <a:xfrm>
            <a:off x="6260783" y="259023"/>
            <a:ext cx="1535813" cy="442800"/>
          </a:xfrm>
          <a:prstGeom prst="roundRect">
            <a:avLst>
              <a:gd name="adj" fmla="val 50000"/>
            </a:avLst>
          </a:prstGeom>
          <a:solidFill>
            <a:srgbClr val="147887"/>
          </a:solidFill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ADE6109B-E825-43EF-926F-A41ABF8BF521}"/>
              </a:ext>
            </a:extLst>
          </p:cNvPr>
          <p:cNvSpPr/>
          <p:nvPr/>
        </p:nvSpPr>
        <p:spPr>
          <a:xfrm>
            <a:off x="6478721" y="277920"/>
            <a:ext cx="1167307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POLÍTICAS</a:t>
            </a:r>
            <a:endParaRPr lang="es-CO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4" name="Grupo 33">
            <a:extLst>
              <a:ext uri="{FF2B5EF4-FFF2-40B4-BE49-F238E27FC236}">
                <a16:creationId xmlns:a16="http://schemas.microsoft.com/office/drawing/2014/main" id="{9E92A9A9-1C9C-44BC-B985-BC8D561BA18E}"/>
              </a:ext>
            </a:extLst>
          </p:cNvPr>
          <p:cNvGrpSpPr/>
          <p:nvPr/>
        </p:nvGrpSpPr>
        <p:grpSpPr>
          <a:xfrm>
            <a:off x="7707323" y="4349970"/>
            <a:ext cx="1667386" cy="1827170"/>
            <a:chOff x="3258452" y="1981431"/>
            <a:chExt cx="1990401" cy="1961671"/>
          </a:xfrm>
          <a:solidFill>
            <a:schemeClr val="accent2"/>
          </a:solidFill>
        </p:grpSpPr>
        <p:sp>
          <p:nvSpPr>
            <p:cNvPr id="35" name="Forma 34">
              <a:extLst>
                <a:ext uri="{FF2B5EF4-FFF2-40B4-BE49-F238E27FC236}">
                  <a16:creationId xmlns:a16="http://schemas.microsoft.com/office/drawing/2014/main" id="{FB721C9F-5A76-47C5-B579-AC0366CA049C}"/>
                </a:ext>
              </a:extLst>
            </p:cNvPr>
            <p:cNvSpPr/>
            <p:nvPr/>
          </p:nvSpPr>
          <p:spPr>
            <a:xfrm>
              <a:off x="3258452" y="1981431"/>
              <a:ext cx="1990401" cy="1961671"/>
            </a:xfrm>
            <a:prstGeom prst="gear9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Forma 4">
              <a:extLst>
                <a:ext uri="{FF2B5EF4-FFF2-40B4-BE49-F238E27FC236}">
                  <a16:creationId xmlns:a16="http://schemas.microsoft.com/office/drawing/2014/main" id="{6B34F494-AB06-46C0-85D0-0051B1936E10}"/>
                </a:ext>
              </a:extLst>
            </p:cNvPr>
            <p:cNvSpPr txBox="1"/>
            <p:nvPr/>
          </p:nvSpPr>
          <p:spPr>
            <a:xfrm>
              <a:off x="3656464" y="2440943"/>
              <a:ext cx="1194377" cy="100833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419" sz="2400" kern="1200" dirty="0"/>
            </a:p>
          </p:txBody>
        </p:sp>
      </p:grpSp>
      <p:grpSp>
        <p:nvGrpSpPr>
          <p:cNvPr id="37" name="Grupo 36">
            <a:extLst>
              <a:ext uri="{FF2B5EF4-FFF2-40B4-BE49-F238E27FC236}">
                <a16:creationId xmlns:a16="http://schemas.microsoft.com/office/drawing/2014/main" id="{ABC15146-F5B6-4941-B65F-6D5C1BE2D0A2}"/>
              </a:ext>
            </a:extLst>
          </p:cNvPr>
          <p:cNvGrpSpPr/>
          <p:nvPr/>
        </p:nvGrpSpPr>
        <p:grpSpPr>
          <a:xfrm>
            <a:off x="2991874" y="3230111"/>
            <a:ext cx="1667386" cy="1827170"/>
            <a:chOff x="3258452" y="1981431"/>
            <a:chExt cx="1990401" cy="1961671"/>
          </a:xfrm>
          <a:solidFill>
            <a:schemeClr val="accent2"/>
          </a:solidFill>
        </p:grpSpPr>
        <p:sp>
          <p:nvSpPr>
            <p:cNvPr id="38" name="Forma 37">
              <a:extLst>
                <a:ext uri="{FF2B5EF4-FFF2-40B4-BE49-F238E27FC236}">
                  <a16:creationId xmlns:a16="http://schemas.microsoft.com/office/drawing/2014/main" id="{4A0BA3C6-D8FE-4491-B19C-56490AADBF74}"/>
                </a:ext>
              </a:extLst>
            </p:cNvPr>
            <p:cNvSpPr/>
            <p:nvPr/>
          </p:nvSpPr>
          <p:spPr>
            <a:xfrm>
              <a:off x="3258452" y="1981431"/>
              <a:ext cx="1990401" cy="1961671"/>
            </a:xfrm>
            <a:prstGeom prst="gear9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Forma 4">
              <a:extLst>
                <a:ext uri="{FF2B5EF4-FFF2-40B4-BE49-F238E27FC236}">
                  <a16:creationId xmlns:a16="http://schemas.microsoft.com/office/drawing/2014/main" id="{4F1B7C62-9D63-4434-8DC9-A43A5B5B4460}"/>
                </a:ext>
              </a:extLst>
            </p:cNvPr>
            <p:cNvSpPr txBox="1"/>
            <p:nvPr/>
          </p:nvSpPr>
          <p:spPr>
            <a:xfrm>
              <a:off x="3656464" y="2440943"/>
              <a:ext cx="1194377" cy="100833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419" sz="2400" kern="1200" dirty="0"/>
            </a:p>
          </p:txBody>
        </p:sp>
      </p:grpSp>
      <p:grpSp>
        <p:nvGrpSpPr>
          <p:cNvPr id="40" name="Grupo 39">
            <a:extLst>
              <a:ext uri="{FF2B5EF4-FFF2-40B4-BE49-F238E27FC236}">
                <a16:creationId xmlns:a16="http://schemas.microsoft.com/office/drawing/2014/main" id="{2E1263F0-5EBE-415F-B10E-84BB629E119E}"/>
              </a:ext>
            </a:extLst>
          </p:cNvPr>
          <p:cNvGrpSpPr/>
          <p:nvPr/>
        </p:nvGrpSpPr>
        <p:grpSpPr>
          <a:xfrm>
            <a:off x="8707726" y="3108938"/>
            <a:ext cx="1667386" cy="1827170"/>
            <a:chOff x="3258452" y="1981431"/>
            <a:chExt cx="1990401" cy="1961671"/>
          </a:xfrm>
          <a:solidFill>
            <a:schemeClr val="accent2"/>
          </a:solidFill>
        </p:grpSpPr>
        <p:sp>
          <p:nvSpPr>
            <p:cNvPr id="41" name="Forma 40">
              <a:extLst>
                <a:ext uri="{FF2B5EF4-FFF2-40B4-BE49-F238E27FC236}">
                  <a16:creationId xmlns:a16="http://schemas.microsoft.com/office/drawing/2014/main" id="{714E400B-9868-4A85-8C70-22F8E1FBE39E}"/>
                </a:ext>
              </a:extLst>
            </p:cNvPr>
            <p:cNvSpPr/>
            <p:nvPr/>
          </p:nvSpPr>
          <p:spPr>
            <a:xfrm>
              <a:off x="3258452" y="1981431"/>
              <a:ext cx="1990401" cy="1961671"/>
            </a:xfrm>
            <a:prstGeom prst="gear9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2" name="Forma 4">
              <a:extLst>
                <a:ext uri="{FF2B5EF4-FFF2-40B4-BE49-F238E27FC236}">
                  <a16:creationId xmlns:a16="http://schemas.microsoft.com/office/drawing/2014/main" id="{B0EE5B7E-791C-4395-85AC-AD0BB0F41A17}"/>
                </a:ext>
              </a:extLst>
            </p:cNvPr>
            <p:cNvSpPr txBox="1"/>
            <p:nvPr/>
          </p:nvSpPr>
          <p:spPr>
            <a:xfrm>
              <a:off x="3656464" y="2440943"/>
              <a:ext cx="1194377" cy="100833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419" sz="2400" kern="1200" dirty="0"/>
            </a:p>
          </p:txBody>
        </p:sp>
      </p:grpSp>
      <p:sp>
        <p:nvSpPr>
          <p:cNvPr id="43" name="Rectángulo 42">
            <a:extLst>
              <a:ext uri="{FF2B5EF4-FFF2-40B4-BE49-F238E27FC236}">
                <a16:creationId xmlns:a16="http://schemas.microsoft.com/office/drawing/2014/main" id="{4AFCBC6F-4926-473D-9C9F-977C00619D9B}"/>
              </a:ext>
            </a:extLst>
          </p:cNvPr>
          <p:cNvSpPr/>
          <p:nvPr/>
        </p:nvSpPr>
        <p:spPr>
          <a:xfrm rot="21190110">
            <a:off x="8798908" y="3816558"/>
            <a:ext cx="1496820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Todo está ahí </a:t>
            </a:r>
            <a:endParaRPr lang="es-CO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Rectángulo 43">
            <a:extLst>
              <a:ext uri="{FF2B5EF4-FFF2-40B4-BE49-F238E27FC236}">
                <a16:creationId xmlns:a16="http://schemas.microsoft.com/office/drawing/2014/main" id="{F84C5059-FEAF-43D4-91D4-A9C1AFB13ADC}"/>
              </a:ext>
            </a:extLst>
          </p:cNvPr>
          <p:cNvSpPr/>
          <p:nvPr/>
        </p:nvSpPr>
        <p:spPr>
          <a:xfrm rot="20642608">
            <a:off x="3086097" y="3959030"/>
            <a:ext cx="1649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Estar volviendo</a:t>
            </a:r>
            <a:endParaRPr lang="es-CO" dirty="0"/>
          </a:p>
        </p:txBody>
      </p:sp>
      <p:sp>
        <p:nvSpPr>
          <p:cNvPr id="45" name="Rectángulo 44">
            <a:extLst>
              <a:ext uri="{FF2B5EF4-FFF2-40B4-BE49-F238E27FC236}">
                <a16:creationId xmlns:a16="http://schemas.microsoft.com/office/drawing/2014/main" id="{98E22BDF-9CC2-4AC8-8C30-BC515C582492}"/>
              </a:ext>
            </a:extLst>
          </p:cNvPr>
          <p:cNvSpPr/>
          <p:nvPr/>
        </p:nvSpPr>
        <p:spPr>
          <a:xfrm rot="797833">
            <a:off x="8071967" y="4801891"/>
            <a:ext cx="103586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Caminar </a:t>
            </a:r>
          </a:p>
          <a:p>
            <a:pPr algn="ctr"/>
            <a:r>
              <a:rPr lang="es-MX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la </a:t>
            </a:r>
          </a:p>
          <a:p>
            <a:pPr algn="ctr"/>
            <a:r>
              <a:rPr lang="es-MX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verdad</a:t>
            </a:r>
            <a:endParaRPr lang="es-CO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49099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upo 40">
            <a:extLst>
              <a:ext uri="{FF2B5EF4-FFF2-40B4-BE49-F238E27FC236}">
                <a16:creationId xmlns:a16="http://schemas.microsoft.com/office/drawing/2014/main" id="{1DC9CF9C-C0A9-4458-B960-853D8B3E597C}"/>
              </a:ext>
            </a:extLst>
          </p:cNvPr>
          <p:cNvGrpSpPr/>
          <p:nvPr/>
        </p:nvGrpSpPr>
        <p:grpSpPr>
          <a:xfrm>
            <a:off x="6676823" y="2921339"/>
            <a:ext cx="2038653" cy="581066"/>
            <a:chOff x="1404999" y="604347"/>
            <a:chExt cx="4065159" cy="442800"/>
          </a:xfrm>
        </p:grpSpPr>
        <p:sp>
          <p:nvSpPr>
            <p:cNvPr id="42" name="Rectángulo: esquinas redondeadas 41">
              <a:extLst>
                <a:ext uri="{FF2B5EF4-FFF2-40B4-BE49-F238E27FC236}">
                  <a16:creationId xmlns:a16="http://schemas.microsoft.com/office/drawing/2014/main" id="{3ACA9436-3B46-4106-A483-89A65711CC59}"/>
                </a:ext>
              </a:extLst>
            </p:cNvPr>
            <p:cNvSpPr/>
            <p:nvPr/>
          </p:nvSpPr>
          <p:spPr>
            <a:xfrm>
              <a:off x="1404999" y="604347"/>
              <a:ext cx="4065158" cy="442800"/>
            </a:xfrm>
            <a:prstGeom prst="roundRect">
              <a:avLst/>
            </a:prstGeom>
            <a:solidFill>
              <a:srgbClr val="147887"/>
            </a:solidFill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3" name="Rectángulo: esquinas redondeadas 4">
              <a:extLst>
                <a:ext uri="{FF2B5EF4-FFF2-40B4-BE49-F238E27FC236}">
                  <a16:creationId xmlns:a16="http://schemas.microsoft.com/office/drawing/2014/main" id="{A2704FC5-5EAD-4199-A1B8-60A91815151E}"/>
                </a:ext>
              </a:extLst>
            </p:cNvPr>
            <p:cNvSpPr txBox="1"/>
            <p:nvPr/>
          </p:nvSpPr>
          <p:spPr>
            <a:xfrm>
              <a:off x="1528602" y="617037"/>
              <a:ext cx="3941556" cy="39956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8140" tIns="0" rIns="218140" bIns="0" numCol="1" spcCol="1270" anchor="ctr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600" b="1" dirty="0"/>
                <a:t>DOCENTES 2021-1</a:t>
              </a:r>
              <a:endParaRPr lang="es-ES" sz="1600" b="1" kern="1200" dirty="0"/>
            </a:p>
          </p:txBody>
        </p:sp>
      </p:grpSp>
      <p:grpSp>
        <p:nvGrpSpPr>
          <p:cNvPr id="38" name="Grupo 37">
            <a:extLst>
              <a:ext uri="{FF2B5EF4-FFF2-40B4-BE49-F238E27FC236}">
                <a16:creationId xmlns:a16="http://schemas.microsoft.com/office/drawing/2014/main" id="{607EC6C8-28D2-4A4B-B2E0-0273ABA3FA43}"/>
              </a:ext>
            </a:extLst>
          </p:cNvPr>
          <p:cNvGrpSpPr/>
          <p:nvPr/>
        </p:nvGrpSpPr>
        <p:grpSpPr>
          <a:xfrm>
            <a:off x="8653499" y="2935635"/>
            <a:ext cx="2869852" cy="581066"/>
            <a:chOff x="1404999" y="604347"/>
            <a:chExt cx="5722604" cy="442800"/>
          </a:xfrm>
        </p:grpSpPr>
        <p:sp>
          <p:nvSpPr>
            <p:cNvPr id="39" name="Rectángulo: esquinas redondeadas 38">
              <a:extLst>
                <a:ext uri="{FF2B5EF4-FFF2-40B4-BE49-F238E27FC236}">
                  <a16:creationId xmlns:a16="http://schemas.microsoft.com/office/drawing/2014/main" id="{8116F399-D465-4937-88F4-3C440CD51E4D}"/>
                </a:ext>
              </a:extLst>
            </p:cNvPr>
            <p:cNvSpPr/>
            <p:nvPr/>
          </p:nvSpPr>
          <p:spPr>
            <a:xfrm>
              <a:off x="1404999" y="604347"/>
              <a:ext cx="5486806" cy="442800"/>
            </a:xfrm>
            <a:prstGeom prst="roundRect">
              <a:avLst/>
            </a:prstGeom>
            <a:solidFill>
              <a:srgbClr val="147887"/>
            </a:solidFill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0" name="Rectángulo: esquinas redondeadas 4">
              <a:extLst>
                <a:ext uri="{FF2B5EF4-FFF2-40B4-BE49-F238E27FC236}">
                  <a16:creationId xmlns:a16="http://schemas.microsoft.com/office/drawing/2014/main" id="{8808F4C1-B54C-426D-83A0-FFE24E0C8A5F}"/>
                </a:ext>
              </a:extLst>
            </p:cNvPr>
            <p:cNvSpPr txBox="1"/>
            <p:nvPr/>
          </p:nvSpPr>
          <p:spPr>
            <a:xfrm>
              <a:off x="1528602" y="617037"/>
              <a:ext cx="5599001" cy="39956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8140" tIns="0" rIns="218140" bIns="0" numCol="1" spcCol="1270" anchor="ctr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600" b="1" dirty="0"/>
                <a:t>ADMINISTRATIVOS 2021-1</a:t>
              </a:r>
              <a:endParaRPr lang="es-ES" sz="1600" b="1" kern="1200" dirty="0"/>
            </a:p>
          </p:txBody>
        </p:sp>
      </p:grpSp>
      <p:grpSp>
        <p:nvGrpSpPr>
          <p:cNvPr id="23" name="Grupo 22">
            <a:extLst>
              <a:ext uri="{FF2B5EF4-FFF2-40B4-BE49-F238E27FC236}">
                <a16:creationId xmlns:a16="http://schemas.microsoft.com/office/drawing/2014/main" id="{074A8FED-A461-4211-B6DF-EE7B2BC6722A}"/>
              </a:ext>
            </a:extLst>
          </p:cNvPr>
          <p:cNvGrpSpPr/>
          <p:nvPr/>
        </p:nvGrpSpPr>
        <p:grpSpPr>
          <a:xfrm>
            <a:off x="2665198" y="2953609"/>
            <a:ext cx="2869852" cy="581066"/>
            <a:chOff x="1404999" y="604347"/>
            <a:chExt cx="5722604" cy="442800"/>
          </a:xfrm>
        </p:grpSpPr>
        <p:sp>
          <p:nvSpPr>
            <p:cNvPr id="24" name="Rectángulo: esquinas redondeadas 23">
              <a:extLst>
                <a:ext uri="{FF2B5EF4-FFF2-40B4-BE49-F238E27FC236}">
                  <a16:creationId xmlns:a16="http://schemas.microsoft.com/office/drawing/2014/main" id="{B12409AB-2BED-4345-AEA1-E0A86615EFEC}"/>
                </a:ext>
              </a:extLst>
            </p:cNvPr>
            <p:cNvSpPr/>
            <p:nvPr/>
          </p:nvSpPr>
          <p:spPr>
            <a:xfrm>
              <a:off x="1404999" y="604347"/>
              <a:ext cx="5486806" cy="442800"/>
            </a:xfrm>
            <a:prstGeom prst="roundRect">
              <a:avLst/>
            </a:prstGeom>
            <a:solidFill>
              <a:srgbClr val="147887"/>
            </a:solidFill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ectángulo: esquinas redondeadas 4">
              <a:extLst>
                <a:ext uri="{FF2B5EF4-FFF2-40B4-BE49-F238E27FC236}">
                  <a16:creationId xmlns:a16="http://schemas.microsoft.com/office/drawing/2014/main" id="{89AEFBDF-5683-4023-A24C-D48036E9D575}"/>
                </a:ext>
              </a:extLst>
            </p:cNvPr>
            <p:cNvSpPr txBox="1"/>
            <p:nvPr/>
          </p:nvSpPr>
          <p:spPr>
            <a:xfrm>
              <a:off x="1528602" y="617599"/>
              <a:ext cx="5599001" cy="39956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8140" tIns="0" rIns="218140" bIns="0" numCol="1" spcCol="1270" anchor="ctr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600" b="1" dirty="0"/>
                <a:t>ADMINISTRATIVOS 2018-2</a:t>
              </a:r>
              <a:endParaRPr lang="es-ES" sz="1600" b="1" kern="1200" dirty="0"/>
            </a:p>
          </p:txBody>
        </p:sp>
      </p:grpSp>
      <p:grpSp>
        <p:nvGrpSpPr>
          <p:cNvPr id="20" name="Grupo 19">
            <a:extLst>
              <a:ext uri="{FF2B5EF4-FFF2-40B4-BE49-F238E27FC236}">
                <a16:creationId xmlns:a16="http://schemas.microsoft.com/office/drawing/2014/main" id="{448A10D7-C1A3-460E-92F4-1BA1B48B2ED8}"/>
              </a:ext>
            </a:extLst>
          </p:cNvPr>
          <p:cNvGrpSpPr/>
          <p:nvPr/>
        </p:nvGrpSpPr>
        <p:grpSpPr>
          <a:xfrm>
            <a:off x="171644" y="2947546"/>
            <a:ext cx="2536190" cy="581066"/>
            <a:chOff x="1404999" y="604347"/>
            <a:chExt cx="5486806" cy="442800"/>
          </a:xfrm>
        </p:grpSpPr>
        <p:sp>
          <p:nvSpPr>
            <p:cNvPr id="21" name="Rectángulo: esquinas redondeadas 20">
              <a:extLst>
                <a:ext uri="{FF2B5EF4-FFF2-40B4-BE49-F238E27FC236}">
                  <a16:creationId xmlns:a16="http://schemas.microsoft.com/office/drawing/2014/main" id="{9349DC8B-D353-4EA8-9B4F-01802151EEAE}"/>
                </a:ext>
              </a:extLst>
            </p:cNvPr>
            <p:cNvSpPr/>
            <p:nvPr/>
          </p:nvSpPr>
          <p:spPr>
            <a:xfrm>
              <a:off x="1404999" y="604347"/>
              <a:ext cx="5486806" cy="442800"/>
            </a:xfrm>
            <a:prstGeom prst="roundRect">
              <a:avLst/>
            </a:prstGeom>
            <a:solidFill>
              <a:srgbClr val="147887"/>
            </a:solidFill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Rectángulo: esquinas redondeadas 4">
              <a:extLst>
                <a:ext uri="{FF2B5EF4-FFF2-40B4-BE49-F238E27FC236}">
                  <a16:creationId xmlns:a16="http://schemas.microsoft.com/office/drawing/2014/main" id="{E4452F90-665B-4090-B82E-84F68B15123B}"/>
                </a:ext>
              </a:extLst>
            </p:cNvPr>
            <p:cNvSpPr txBox="1"/>
            <p:nvPr/>
          </p:nvSpPr>
          <p:spPr>
            <a:xfrm>
              <a:off x="1869900" y="624953"/>
              <a:ext cx="4680607" cy="39956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8140" tIns="0" rIns="218140" bIns="0" numCol="1" spcCol="1270" anchor="ctr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600" b="1" dirty="0"/>
                <a:t>DOCENTES 2018-2</a:t>
              </a:r>
              <a:endParaRPr lang="es-ES" sz="1600" b="1" kern="1200" dirty="0"/>
            </a:p>
          </p:txBody>
        </p:sp>
      </p:grpSp>
      <p:grpSp>
        <p:nvGrpSpPr>
          <p:cNvPr id="15" name="Grupo 14">
            <a:extLst>
              <a:ext uri="{FF2B5EF4-FFF2-40B4-BE49-F238E27FC236}">
                <a16:creationId xmlns:a16="http://schemas.microsoft.com/office/drawing/2014/main" id="{C53125A6-E399-4E27-809E-49F85D7EAD5F}"/>
              </a:ext>
            </a:extLst>
          </p:cNvPr>
          <p:cNvGrpSpPr/>
          <p:nvPr/>
        </p:nvGrpSpPr>
        <p:grpSpPr>
          <a:xfrm>
            <a:off x="7336824" y="1848821"/>
            <a:ext cx="2751601" cy="581066"/>
            <a:chOff x="1404999" y="604347"/>
            <a:chExt cx="5486806" cy="442800"/>
          </a:xfrm>
        </p:grpSpPr>
        <p:sp>
          <p:nvSpPr>
            <p:cNvPr id="16" name="Rectángulo: esquinas redondeadas 15">
              <a:extLst>
                <a:ext uri="{FF2B5EF4-FFF2-40B4-BE49-F238E27FC236}">
                  <a16:creationId xmlns:a16="http://schemas.microsoft.com/office/drawing/2014/main" id="{4237F12A-1F8F-4A66-8093-CF8ECAB5384E}"/>
                </a:ext>
              </a:extLst>
            </p:cNvPr>
            <p:cNvSpPr/>
            <p:nvPr/>
          </p:nvSpPr>
          <p:spPr>
            <a:xfrm>
              <a:off x="1404999" y="604347"/>
              <a:ext cx="5486806" cy="442800"/>
            </a:xfrm>
            <a:prstGeom prst="roundRect">
              <a:avLst/>
            </a:prstGeom>
            <a:solidFill>
              <a:srgbClr val="147887"/>
            </a:solidFill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Rectángulo: esquinas redondeadas 4">
              <a:extLst>
                <a:ext uri="{FF2B5EF4-FFF2-40B4-BE49-F238E27FC236}">
                  <a16:creationId xmlns:a16="http://schemas.microsoft.com/office/drawing/2014/main" id="{D58C2352-88AE-4C1D-8B78-263C64B735F4}"/>
                </a:ext>
              </a:extLst>
            </p:cNvPr>
            <p:cNvSpPr txBox="1"/>
            <p:nvPr/>
          </p:nvSpPr>
          <p:spPr>
            <a:xfrm>
              <a:off x="1869900" y="624953"/>
              <a:ext cx="4680607" cy="39956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8140" tIns="0" rIns="218140" bIns="0" numCol="1" spcCol="1270" anchor="ctr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600" b="1" dirty="0"/>
                <a:t>ESTUDIANTES 2021-1</a:t>
              </a:r>
              <a:endParaRPr lang="es-ES" sz="1600" b="1" kern="1200" dirty="0"/>
            </a:p>
          </p:txBody>
        </p:sp>
      </p:grpSp>
      <p:grpSp>
        <p:nvGrpSpPr>
          <p:cNvPr id="11" name="Grupo 10">
            <a:extLst>
              <a:ext uri="{FF2B5EF4-FFF2-40B4-BE49-F238E27FC236}">
                <a16:creationId xmlns:a16="http://schemas.microsoft.com/office/drawing/2014/main" id="{4080C85C-6C7E-484F-BB93-E58E55B82E20}"/>
              </a:ext>
            </a:extLst>
          </p:cNvPr>
          <p:cNvGrpSpPr/>
          <p:nvPr/>
        </p:nvGrpSpPr>
        <p:grpSpPr>
          <a:xfrm>
            <a:off x="1044085" y="1854667"/>
            <a:ext cx="2751601" cy="581066"/>
            <a:chOff x="1404999" y="604347"/>
            <a:chExt cx="5486806" cy="442800"/>
          </a:xfrm>
        </p:grpSpPr>
        <p:sp>
          <p:nvSpPr>
            <p:cNvPr id="12" name="Rectángulo: esquinas redondeadas 11">
              <a:extLst>
                <a:ext uri="{FF2B5EF4-FFF2-40B4-BE49-F238E27FC236}">
                  <a16:creationId xmlns:a16="http://schemas.microsoft.com/office/drawing/2014/main" id="{1646A8DE-43CA-4619-9800-E97C96E5C469}"/>
                </a:ext>
              </a:extLst>
            </p:cNvPr>
            <p:cNvSpPr/>
            <p:nvPr/>
          </p:nvSpPr>
          <p:spPr>
            <a:xfrm>
              <a:off x="1404999" y="604347"/>
              <a:ext cx="5486806" cy="442800"/>
            </a:xfrm>
            <a:prstGeom prst="roundRect">
              <a:avLst/>
            </a:prstGeom>
            <a:solidFill>
              <a:srgbClr val="147887"/>
            </a:solidFill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ectángulo: esquinas redondeadas 4">
              <a:extLst>
                <a:ext uri="{FF2B5EF4-FFF2-40B4-BE49-F238E27FC236}">
                  <a16:creationId xmlns:a16="http://schemas.microsoft.com/office/drawing/2014/main" id="{9105A62F-89AA-430A-8D51-560F2F32942D}"/>
                </a:ext>
              </a:extLst>
            </p:cNvPr>
            <p:cNvSpPr txBox="1"/>
            <p:nvPr/>
          </p:nvSpPr>
          <p:spPr>
            <a:xfrm>
              <a:off x="1869900" y="624953"/>
              <a:ext cx="4680607" cy="39956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8140" tIns="0" rIns="218140" bIns="0" numCol="1" spcCol="1270" anchor="ctr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600" b="1" dirty="0"/>
                <a:t>ESTUDIANTES 2018-2</a:t>
              </a:r>
              <a:endParaRPr lang="es-ES" sz="1600" b="1" kern="1200" dirty="0"/>
            </a:p>
          </p:txBody>
        </p:sp>
      </p:grpSp>
      <p:grpSp>
        <p:nvGrpSpPr>
          <p:cNvPr id="2" name="Grupo 1">
            <a:extLst>
              <a:ext uri="{FF2B5EF4-FFF2-40B4-BE49-F238E27FC236}">
                <a16:creationId xmlns:a16="http://schemas.microsoft.com/office/drawing/2014/main" id="{0FEBBF7A-A04C-4088-9A5F-16C3CBF301DA}"/>
              </a:ext>
            </a:extLst>
          </p:cNvPr>
          <p:cNvGrpSpPr/>
          <p:nvPr/>
        </p:nvGrpSpPr>
        <p:grpSpPr>
          <a:xfrm>
            <a:off x="3409779" y="1304207"/>
            <a:ext cx="1667386" cy="1827170"/>
            <a:chOff x="3258452" y="1981431"/>
            <a:chExt cx="1990401" cy="1961671"/>
          </a:xfrm>
          <a:solidFill>
            <a:schemeClr val="accent2"/>
          </a:solidFill>
        </p:grpSpPr>
        <p:sp>
          <p:nvSpPr>
            <p:cNvPr id="3" name="Forma 2">
              <a:extLst>
                <a:ext uri="{FF2B5EF4-FFF2-40B4-BE49-F238E27FC236}">
                  <a16:creationId xmlns:a16="http://schemas.microsoft.com/office/drawing/2014/main" id="{8F2B4811-A4F0-4D41-9353-CF6904157228}"/>
                </a:ext>
              </a:extLst>
            </p:cNvPr>
            <p:cNvSpPr/>
            <p:nvPr/>
          </p:nvSpPr>
          <p:spPr>
            <a:xfrm>
              <a:off x="3258452" y="1981431"/>
              <a:ext cx="1990401" cy="1961671"/>
            </a:xfrm>
            <a:prstGeom prst="gear9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Forma 4">
              <a:extLst>
                <a:ext uri="{FF2B5EF4-FFF2-40B4-BE49-F238E27FC236}">
                  <a16:creationId xmlns:a16="http://schemas.microsoft.com/office/drawing/2014/main" id="{B3DEF7A3-B5E1-428F-B9D7-0401DE05DBDA}"/>
                </a:ext>
              </a:extLst>
            </p:cNvPr>
            <p:cNvSpPr txBox="1"/>
            <p:nvPr/>
          </p:nvSpPr>
          <p:spPr>
            <a:xfrm>
              <a:off x="3646989" y="2498886"/>
              <a:ext cx="1194377" cy="46401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419" sz="2400" b="1" kern="1200" dirty="0"/>
                <a:t>17.052</a:t>
              </a:r>
            </a:p>
          </p:txBody>
        </p:sp>
      </p:grpSp>
      <p:grpSp>
        <p:nvGrpSpPr>
          <p:cNvPr id="5" name="Grupo 4">
            <a:extLst>
              <a:ext uri="{FF2B5EF4-FFF2-40B4-BE49-F238E27FC236}">
                <a16:creationId xmlns:a16="http://schemas.microsoft.com/office/drawing/2014/main" id="{A05C1E14-DB8F-41FD-A075-B6ADEDBB0DE5}"/>
              </a:ext>
            </a:extLst>
          </p:cNvPr>
          <p:cNvGrpSpPr/>
          <p:nvPr/>
        </p:nvGrpSpPr>
        <p:grpSpPr>
          <a:xfrm>
            <a:off x="6062929" y="1269238"/>
            <a:ext cx="1667386" cy="1827170"/>
            <a:chOff x="3258452" y="1981431"/>
            <a:chExt cx="1990401" cy="1961671"/>
          </a:xfrm>
          <a:solidFill>
            <a:schemeClr val="accent2"/>
          </a:solidFill>
        </p:grpSpPr>
        <p:sp>
          <p:nvSpPr>
            <p:cNvPr id="6" name="Forma 5">
              <a:extLst>
                <a:ext uri="{FF2B5EF4-FFF2-40B4-BE49-F238E27FC236}">
                  <a16:creationId xmlns:a16="http://schemas.microsoft.com/office/drawing/2014/main" id="{6C68CF59-676B-469A-8D1B-B10499926227}"/>
                </a:ext>
              </a:extLst>
            </p:cNvPr>
            <p:cNvSpPr/>
            <p:nvPr/>
          </p:nvSpPr>
          <p:spPr>
            <a:xfrm>
              <a:off x="3258452" y="1981431"/>
              <a:ext cx="1990401" cy="1961671"/>
            </a:xfrm>
            <a:prstGeom prst="gear9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Forma 4">
              <a:extLst>
                <a:ext uri="{FF2B5EF4-FFF2-40B4-BE49-F238E27FC236}">
                  <a16:creationId xmlns:a16="http://schemas.microsoft.com/office/drawing/2014/main" id="{A36B5BFB-78A8-4DF2-ADF6-E266DE99FD16}"/>
                </a:ext>
              </a:extLst>
            </p:cNvPr>
            <p:cNvSpPr txBox="1"/>
            <p:nvPr/>
          </p:nvSpPr>
          <p:spPr>
            <a:xfrm>
              <a:off x="3656464" y="2440943"/>
              <a:ext cx="1194377" cy="100833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419" sz="2400" kern="1200" dirty="0"/>
            </a:p>
          </p:txBody>
        </p:sp>
      </p:grpSp>
      <p:grpSp>
        <p:nvGrpSpPr>
          <p:cNvPr id="8" name="Grupo 7">
            <a:extLst>
              <a:ext uri="{FF2B5EF4-FFF2-40B4-BE49-F238E27FC236}">
                <a16:creationId xmlns:a16="http://schemas.microsoft.com/office/drawing/2014/main" id="{2636E563-3FD4-4CEF-A16B-2B0BB8FD62D6}"/>
              </a:ext>
            </a:extLst>
          </p:cNvPr>
          <p:cNvGrpSpPr/>
          <p:nvPr/>
        </p:nvGrpSpPr>
        <p:grpSpPr>
          <a:xfrm>
            <a:off x="1044085" y="3352978"/>
            <a:ext cx="1232232" cy="1240025"/>
            <a:chOff x="3258452" y="1981431"/>
            <a:chExt cx="1990401" cy="1961671"/>
          </a:xfrm>
          <a:solidFill>
            <a:schemeClr val="accent2"/>
          </a:solidFill>
        </p:grpSpPr>
        <p:sp>
          <p:nvSpPr>
            <p:cNvPr id="9" name="Forma 8">
              <a:extLst>
                <a:ext uri="{FF2B5EF4-FFF2-40B4-BE49-F238E27FC236}">
                  <a16:creationId xmlns:a16="http://schemas.microsoft.com/office/drawing/2014/main" id="{3BF7D749-7C8D-42A9-85FA-41F042C214DF}"/>
                </a:ext>
              </a:extLst>
            </p:cNvPr>
            <p:cNvSpPr/>
            <p:nvPr/>
          </p:nvSpPr>
          <p:spPr>
            <a:xfrm>
              <a:off x="3258452" y="1981431"/>
              <a:ext cx="1990401" cy="1961671"/>
            </a:xfrm>
            <a:prstGeom prst="gear9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Forma 4">
              <a:extLst>
                <a:ext uri="{FF2B5EF4-FFF2-40B4-BE49-F238E27FC236}">
                  <a16:creationId xmlns:a16="http://schemas.microsoft.com/office/drawing/2014/main" id="{E69BAB8D-FF4C-4043-B0BD-BC658BD29CED}"/>
                </a:ext>
              </a:extLst>
            </p:cNvPr>
            <p:cNvSpPr txBox="1"/>
            <p:nvPr/>
          </p:nvSpPr>
          <p:spPr>
            <a:xfrm>
              <a:off x="3656464" y="2440943"/>
              <a:ext cx="1194377" cy="100833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419" sz="2400" kern="1200" dirty="0"/>
            </a:p>
          </p:txBody>
        </p:sp>
      </p:grpSp>
      <p:sp>
        <p:nvSpPr>
          <p:cNvPr id="18" name="Rectángulo 17">
            <a:extLst>
              <a:ext uri="{FF2B5EF4-FFF2-40B4-BE49-F238E27FC236}">
                <a16:creationId xmlns:a16="http://schemas.microsoft.com/office/drawing/2014/main" id="{FF7F2717-5E82-4C88-8FED-433438CE61B0}"/>
              </a:ext>
            </a:extLst>
          </p:cNvPr>
          <p:cNvSpPr/>
          <p:nvPr/>
        </p:nvSpPr>
        <p:spPr>
          <a:xfrm>
            <a:off x="6377088" y="1716055"/>
            <a:ext cx="1039067" cy="470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24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15.455</a:t>
            </a:r>
            <a:endParaRPr lang="es-CO" sz="2400" b="1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EEEF24EF-4E7F-41D9-952E-8AFA065491F3}"/>
              </a:ext>
            </a:extLst>
          </p:cNvPr>
          <p:cNvSpPr/>
          <p:nvPr/>
        </p:nvSpPr>
        <p:spPr>
          <a:xfrm>
            <a:off x="6288849" y="2196781"/>
            <a:ext cx="1281120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15.019/436</a:t>
            </a:r>
            <a:endParaRPr lang="es-CO" b="1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9" name="Grupo 28">
            <a:extLst>
              <a:ext uri="{FF2B5EF4-FFF2-40B4-BE49-F238E27FC236}">
                <a16:creationId xmlns:a16="http://schemas.microsoft.com/office/drawing/2014/main" id="{2B3076A4-1F55-4A5A-85D2-1E4603588FF0}"/>
              </a:ext>
            </a:extLst>
          </p:cNvPr>
          <p:cNvGrpSpPr/>
          <p:nvPr/>
        </p:nvGrpSpPr>
        <p:grpSpPr>
          <a:xfrm>
            <a:off x="3257674" y="3353741"/>
            <a:ext cx="1232232" cy="1240025"/>
            <a:chOff x="3258452" y="1981431"/>
            <a:chExt cx="1990401" cy="1961671"/>
          </a:xfrm>
          <a:solidFill>
            <a:schemeClr val="accent2"/>
          </a:solidFill>
        </p:grpSpPr>
        <p:sp>
          <p:nvSpPr>
            <p:cNvPr id="30" name="Forma 29">
              <a:extLst>
                <a:ext uri="{FF2B5EF4-FFF2-40B4-BE49-F238E27FC236}">
                  <a16:creationId xmlns:a16="http://schemas.microsoft.com/office/drawing/2014/main" id="{68458CB9-EFD1-4C27-81EE-29A879BBF3C0}"/>
                </a:ext>
              </a:extLst>
            </p:cNvPr>
            <p:cNvSpPr/>
            <p:nvPr/>
          </p:nvSpPr>
          <p:spPr>
            <a:xfrm>
              <a:off x="3258452" y="1981431"/>
              <a:ext cx="1990401" cy="1961671"/>
            </a:xfrm>
            <a:prstGeom prst="gear9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Forma 4">
              <a:extLst>
                <a:ext uri="{FF2B5EF4-FFF2-40B4-BE49-F238E27FC236}">
                  <a16:creationId xmlns:a16="http://schemas.microsoft.com/office/drawing/2014/main" id="{F642E100-5231-4755-9EBA-09E5617C6C9A}"/>
                </a:ext>
              </a:extLst>
            </p:cNvPr>
            <p:cNvSpPr txBox="1"/>
            <p:nvPr/>
          </p:nvSpPr>
          <p:spPr>
            <a:xfrm>
              <a:off x="3656464" y="2440943"/>
              <a:ext cx="1194377" cy="100833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419" sz="2400" kern="1200" dirty="0"/>
            </a:p>
          </p:txBody>
        </p:sp>
      </p:grpSp>
      <p:grpSp>
        <p:nvGrpSpPr>
          <p:cNvPr id="32" name="Grupo 31">
            <a:extLst>
              <a:ext uri="{FF2B5EF4-FFF2-40B4-BE49-F238E27FC236}">
                <a16:creationId xmlns:a16="http://schemas.microsoft.com/office/drawing/2014/main" id="{849E2F17-26EC-4092-B487-CBACC0753FCE}"/>
              </a:ext>
            </a:extLst>
          </p:cNvPr>
          <p:cNvGrpSpPr/>
          <p:nvPr/>
        </p:nvGrpSpPr>
        <p:grpSpPr>
          <a:xfrm>
            <a:off x="7383082" y="3342134"/>
            <a:ext cx="1232232" cy="1240025"/>
            <a:chOff x="3258452" y="1981431"/>
            <a:chExt cx="1990401" cy="1961671"/>
          </a:xfrm>
          <a:solidFill>
            <a:schemeClr val="accent2"/>
          </a:solidFill>
        </p:grpSpPr>
        <p:sp>
          <p:nvSpPr>
            <p:cNvPr id="33" name="Forma 32">
              <a:extLst>
                <a:ext uri="{FF2B5EF4-FFF2-40B4-BE49-F238E27FC236}">
                  <a16:creationId xmlns:a16="http://schemas.microsoft.com/office/drawing/2014/main" id="{D1037842-7C33-46C4-94CC-137134E9AA62}"/>
                </a:ext>
              </a:extLst>
            </p:cNvPr>
            <p:cNvSpPr/>
            <p:nvPr/>
          </p:nvSpPr>
          <p:spPr>
            <a:xfrm>
              <a:off x="3258452" y="1981431"/>
              <a:ext cx="1990401" cy="1961671"/>
            </a:xfrm>
            <a:prstGeom prst="gear9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Forma 4">
              <a:extLst>
                <a:ext uri="{FF2B5EF4-FFF2-40B4-BE49-F238E27FC236}">
                  <a16:creationId xmlns:a16="http://schemas.microsoft.com/office/drawing/2014/main" id="{CF1F7397-DA30-4F14-A547-07028F762330}"/>
                </a:ext>
              </a:extLst>
            </p:cNvPr>
            <p:cNvSpPr txBox="1"/>
            <p:nvPr/>
          </p:nvSpPr>
          <p:spPr>
            <a:xfrm>
              <a:off x="3656464" y="2440943"/>
              <a:ext cx="1194377" cy="100833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419" sz="2400" kern="1200" dirty="0"/>
            </a:p>
          </p:txBody>
        </p:sp>
      </p:grpSp>
      <p:grpSp>
        <p:nvGrpSpPr>
          <p:cNvPr id="35" name="Grupo 34">
            <a:extLst>
              <a:ext uri="{FF2B5EF4-FFF2-40B4-BE49-F238E27FC236}">
                <a16:creationId xmlns:a16="http://schemas.microsoft.com/office/drawing/2014/main" id="{0FB48DBF-DAC0-42F9-8A35-9B5E905B77BC}"/>
              </a:ext>
            </a:extLst>
          </p:cNvPr>
          <p:cNvGrpSpPr/>
          <p:nvPr/>
        </p:nvGrpSpPr>
        <p:grpSpPr>
          <a:xfrm>
            <a:off x="9282355" y="3352978"/>
            <a:ext cx="1232232" cy="1240025"/>
            <a:chOff x="3258452" y="1981431"/>
            <a:chExt cx="1990401" cy="1961671"/>
          </a:xfrm>
          <a:solidFill>
            <a:schemeClr val="accent2"/>
          </a:solidFill>
        </p:grpSpPr>
        <p:sp>
          <p:nvSpPr>
            <p:cNvPr id="36" name="Forma 35">
              <a:extLst>
                <a:ext uri="{FF2B5EF4-FFF2-40B4-BE49-F238E27FC236}">
                  <a16:creationId xmlns:a16="http://schemas.microsoft.com/office/drawing/2014/main" id="{6EE16341-4C12-49F0-8D65-7DF6F7DF883F}"/>
                </a:ext>
              </a:extLst>
            </p:cNvPr>
            <p:cNvSpPr/>
            <p:nvPr/>
          </p:nvSpPr>
          <p:spPr>
            <a:xfrm>
              <a:off x="3258452" y="1981431"/>
              <a:ext cx="1990401" cy="1961671"/>
            </a:xfrm>
            <a:prstGeom prst="gear9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7" name="Forma 4">
              <a:extLst>
                <a:ext uri="{FF2B5EF4-FFF2-40B4-BE49-F238E27FC236}">
                  <a16:creationId xmlns:a16="http://schemas.microsoft.com/office/drawing/2014/main" id="{74C7433C-5840-40D8-A51E-A4BEAC5860CD}"/>
                </a:ext>
              </a:extLst>
            </p:cNvPr>
            <p:cNvSpPr txBox="1"/>
            <p:nvPr/>
          </p:nvSpPr>
          <p:spPr>
            <a:xfrm>
              <a:off x="3656464" y="2440943"/>
              <a:ext cx="1194377" cy="100833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419" sz="2400" kern="1200" dirty="0"/>
            </a:p>
          </p:txBody>
        </p:sp>
      </p:grpSp>
      <p:sp>
        <p:nvSpPr>
          <p:cNvPr id="44" name="Rectángulo 43">
            <a:extLst>
              <a:ext uri="{FF2B5EF4-FFF2-40B4-BE49-F238E27FC236}">
                <a16:creationId xmlns:a16="http://schemas.microsoft.com/office/drawing/2014/main" id="{C910D539-A852-4763-91D6-BE54572D4E80}"/>
              </a:ext>
            </a:extLst>
          </p:cNvPr>
          <p:cNvSpPr/>
          <p:nvPr/>
        </p:nvSpPr>
        <p:spPr>
          <a:xfrm>
            <a:off x="3656005" y="2245583"/>
            <a:ext cx="1160895" cy="3440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16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16.410/642</a:t>
            </a:r>
            <a:endParaRPr lang="es-CO" sz="1600" b="1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EA506C0B-575C-4F2F-A578-EB5A5FC71629}"/>
              </a:ext>
            </a:extLst>
          </p:cNvPr>
          <p:cNvSpPr/>
          <p:nvPr/>
        </p:nvSpPr>
        <p:spPr>
          <a:xfrm>
            <a:off x="1307268" y="3529170"/>
            <a:ext cx="7136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b="1" dirty="0">
                <a:solidFill>
                  <a:schemeClr val="bg1"/>
                </a:solidFill>
              </a:rPr>
              <a:t>1.035</a:t>
            </a:r>
            <a:endParaRPr lang="es-CO" dirty="0">
              <a:solidFill>
                <a:schemeClr val="bg1"/>
              </a:solidFill>
            </a:endParaRP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CFE3D222-FCB8-4EE6-A8BD-241B16D06324}"/>
              </a:ext>
            </a:extLst>
          </p:cNvPr>
          <p:cNvSpPr/>
          <p:nvPr/>
        </p:nvSpPr>
        <p:spPr>
          <a:xfrm>
            <a:off x="1271622" y="3818622"/>
            <a:ext cx="8018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400" dirty="0">
                <a:solidFill>
                  <a:schemeClr val="bg1"/>
                </a:solidFill>
                <a:latin typeface="Calibri" panose="020F0502020204030204" pitchFamily="34" charset="0"/>
              </a:rPr>
              <a:t>192/171</a:t>
            </a:r>
            <a:endParaRPr lang="es-CO" sz="1400" dirty="0">
              <a:solidFill>
                <a:schemeClr val="bg1"/>
              </a:solidFill>
            </a:endParaRPr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14031A0F-EA00-49C8-9A2D-F0FBD700C8AD}"/>
              </a:ext>
            </a:extLst>
          </p:cNvPr>
          <p:cNvSpPr/>
          <p:nvPr/>
        </p:nvSpPr>
        <p:spPr>
          <a:xfrm>
            <a:off x="1256126" y="3972511"/>
            <a:ext cx="8018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400" dirty="0">
                <a:solidFill>
                  <a:schemeClr val="bg1"/>
                </a:solidFill>
                <a:latin typeface="Calibri" panose="020F0502020204030204" pitchFamily="34" charset="0"/>
              </a:rPr>
              <a:t>234/448</a:t>
            </a:r>
            <a:endParaRPr lang="es-CO" sz="1400" dirty="0">
              <a:solidFill>
                <a:schemeClr val="bg1"/>
              </a:solidFill>
            </a:endParaRPr>
          </a:p>
        </p:txBody>
      </p:sp>
      <p:sp>
        <p:nvSpPr>
          <p:cNvPr id="45" name="Rectángulo 44">
            <a:extLst>
              <a:ext uri="{FF2B5EF4-FFF2-40B4-BE49-F238E27FC236}">
                <a16:creationId xmlns:a16="http://schemas.microsoft.com/office/drawing/2014/main" id="{6135E27E-9F24-4DF6-93D6-7033A9EEAB6C}"/>
              </a:ext>
            </a:extLst>
          </p:cNvPr>
          <p:cNvSpPr/>
          <p:nvPr/>
        </p:nvSpPr>
        <p:spPr>
          <a:xfrm>
            <a:off x="3591094" y="3752903"/>
            <a:ext cx="5357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b="1" dirty="0">
                <a:solidFill>
                  <a:schemeClr val="bg1"/>
                </a:solidFill>
              </a:rPr>
              <a:t>268</a:t>
            </a:r>
            <a:endParaRPr lang="es-CO" dirty="0">
              <a:solidFill>
                <a:schemeClr val="bg1"/>
              </a:solidFill>
            </a:endParaRPr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id="{2EA382AC-8FB3-4D55-908E-3C95720E3488}"/>
              </a:ext>
            </a:extLst>
          </p:cNvPr>
          <p:cNvSpPr/>
          <p:nvPr/>
        </p:nvSpPr>
        <p:spPr>
          <a:xfrm>
            <a:off x="7748306" y="3581971"/>
            <a:ext cx="5357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b="1" dirty="0">
                <a:solidFill>
                  <a:schemeClr val="bg1"/>
                </a:solidFill>
              </a:rPr>
              <a:t>738</a:t>
            </a:r>
            <a:endParaRPr lang="es-CO" dirty="0">
              <a:solidFill>
                <a:schemeClr val="bg1"/>
              </a:solidFill>
            </a:endParaRPr>
          </a:p>
        </p:txBody>
      </p:sp>
      <p:sp>
        <p:nvSpPr>
          <p:cNvPr id="47" name="Rectángulo 46">
            <a:extLst>
              <a:ext uri="{FF2B5EF4-FFF2-40B4-BE49-F238E27FC236}">
                <a16:creationId xmlns:a16="http://schemas.microsoft.com/office/drawing/2014/main" id="{0756C4E8-6466-45B0-9965-5FFE105D5B0D}"/>
              </a:ext>
            </a:extLst>
          </p:cNvPr>
          <p:cNvSpPr/>
          <p:nvPr/>
        </p:nvSpPr>
        <p:spPr>
          <a:xfrm>
            <a:off x="7441856" y="3892352"/>
            <a:ext cx="1144865" cy="3126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O" sz="14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138/143/457</a:t>
            </a:r>
          </a:p>
        </p:txBody>
      </p:sp>
      <p:sp>
        <p:nvSpPr>
          <p:cNvPr id="48" name="Rectángulo 47">
            <a:extLst>
              <a:ext uri="{FF2B5EF4-FFF2-40B4-BE49-F238E27FC236}">
                <a16:creationId xmlns:a16="http://schemas.microsoft.com/office/drawing/2014/main" id="{23B6265F-619E-460C-A21B-B17F81D9D532}"/>
              </a:ext>
            </a:extLst>
          </p:cNvPr>
          <p:cNvSpPr/>
          <p:nvPr/>
        </p:nvSpPr>
        <p:spPr>
          <a:xfrm>
            <a:off x="9630609" y="3766637"/>
            <a:ext cx="5357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b="1" dirty="0">
                <a:solidFill>
                  <a:schemeClr val="bg1"/>
                </a:solidFill>
              </a:rPr>
              <a:t>231</a:t>
            </a:r>
            <a:endParaRPr lang="es-C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5749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0DD61530-D805-4BB1-8E2C-0CAC080E60C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496" y="2036887"/>
            <a:ext cx="2644775" cy="1392113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5A8F924F-1762-4366-93DC-E5933BB74F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98" r="-644" b="19118"/>
          <a:stretch/>
        </p:blipFill>
        <p:spPr>
          <a:xfrm rot="404028">
            <a:off x="655542" y="1114044"/>
            <a:ext cx="3504954" cy="14917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4C2EEC35-D35D-4BD8-992F-7E6CAC3613DC}"/>
              </a:ext>
            </a:extLst>
          </p:cNvPr>
          <p:cNvSpPr/>
          <p:nvPr/>
        </p:nvSpPr>
        <p:spPr>
          <a:xfrm>
            <a:off x="1818915" y="725923"/>
            <a:ext cx="1568058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419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1984 - 37 años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E66631D5-08B1-42CA-8ACC-19B205C02D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8245" y="1036809"/>
            <a:ext cx="3850477" cy="1277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altLang="es-CO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CONTRATISTA: PJH CONTRATISTAS S.A.S.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O" sz="1600" dirty="0"/>
              <a:t>Inició el 15 de enero de 2021.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O" sz="1600" dirty="0"/>
              <a:t>Finaliza el 20 de abril.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O" sz="1600" dirty="0"/>
              <a:t>A la fecha un 83% de ejecución de obra.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s-MX" altLang="es-CO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2BB6CB9B-359F-4326-85E7-E4D5ED3CD514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823" y="480422"/>
            <a:ext cx="1799145" cy="175993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FD71CFBC-8408-4442-9B1C-6F6293DB4BDE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85"/>
          <a:stretch/>
        </p:blipFill>
        <p:spPr>
          <a:xfrm>
            <a:off x="4283952" y="716858"/>
            <a:ext cx="2108835" cy="2420042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CEF4BD85-89FF-400F-9F09-4384018A06B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14"/>
          <a:stretch/>
        </p:blipFill>
        <p:spPr>
          <a:xfrm rot="691151">
            <a:off x="567242" y="3615395"/>
            <a:ext cx="3462009" cy="15218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69E93656-BC05-47CD-A86E-3DD45570B80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21" r="6036" b="13888"/>
          <a:stretch/>
        </p:blipFill>
        <p:spPr>
          <a:xfrm>
            <a:off x="4146338" y="4051911"/>
            <a:ext cx="2942955" cy="2089231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C9891A36-EF2C-40B0-8390-2019B567CE7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348" y="4051910"/>
            <a:ext cx="1310631" cy="2082189"/>
          </a:xfrm>
          <a:prstGeom prst="rect">
            <a:avLst/>
          </a:prstGeom>
        </p:spPr>
      </p:pic>
      <p:sp>
        <p:nvSpPr>
          <p:cNvPr id="22" name="Rectángulo 21">
            <a:extLst>
              <a:ext uri="{FF2B5EF4-FFF2-40B4-BE49-F238E27FC236}">
                <a16:creationId xmlns:a16="http://schemas.microsoft.com/office/drawing/2014/main" id="{037B67C7-0245-465E-AE64-EED7C858C617}"/>
              </a:ext>
            </a:extLst>
          </p:cNvPr>
          <p:cNvSpPr/>
          <p:nvPr/>
        </p:nvSpPr>
        <p:spPr>
          <a:xfrm>
            <a:off x="1956803" y="5300310"/>
            <a:ext cx="1568058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419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1990 - 31 años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389046DD-3962-4CE0-BB83-58488FA1FF96}"/>
              </a:ext>
            </a:extLst>
          </p:cNvPr>
          <p:cNvSpPr/>
          <p:nvPr/>
        </p:nvSpPr>
        <p:spPr>
          <a:xfrm>
            <a:off x="8643577" y="4325325"/>
            <a:ext cx="3379451" cy="12891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CO" sz="11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CONTRATISTA: SANTA COLOMA STUDIO SAS.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O" sz="1600" dirty="0"/>
              <a:t>Inició el 18 de enero de 2021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O" sz="1600" dirty="0"/>
              <a:t>Finaliza el 8 de abril.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O" sz="1600" dirty="0"/>
              <a:t>La ejecución de obra ya finalizó.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0924511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CB329319-3099-425B-BD8B-BF1B1A3DC9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29" t="12962" r="28438" b="15555"/>
          <a:stretch/>
        </p:blipFill>
        <p:spPr>
          <a:xfrm>
            <a:off x="3651531" y="3690036"/>
            <a:ext cx="3573802" cy="23622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0AF0C1B4-DAFF-488A-A65A-AC29FB7E9A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01"/>
          <a:stretch/>
        </p:blipFill>
        <p:spPr>
          <a:xfrm rot="590335">
            <a:off x="579843" y="823514"/>
            <a:ext cx="3432791" cy="14484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9C9404FB-0FBC-4857-8F1B-C5AC1B5E35FE}"/>
              </a:ext>
            </a:extLst>
          </p:cNvPr>
          <p:cNvSpPr/>
          <p:nvPr/>
        </p:nvSpPr>
        <p:spPr>
          <a:xfrm>
            <a:off x="2157085" y="356204"/>
            <a:ext cx="15680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419" b="1" dirty="0">
                <a:solidFill>
                  <a:schemeClr val="accent2">
                    <a:lumMod val="75000"/>
                  </a:schemeClr>
                </a:solidFill>
              </a:rPr>
              <a:t>1987 - 34 años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D7CEEAE-B90C-4E86-9DC7-48AF6B178B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09" t="17222" r="28229" b="20000"/>
          <a:stretch/>
        </p:blipFill>
        <p:spPr>
          <a:xfrm rot="901674">
            <a:off x="267238" y="2651239"/>
            <a:ext cx="3486832" cy="16772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795C44BA-F080-44F0-A324-4D787FDF4152}"/>
              </a:ext>
            </a:extLst>
          </p:cNvPr>
          <p:cNvSpPr/>
          <p:nvPr/>
        </p:nvSpPr>
        <p:spPr>
          <a:xfrm>
            <a:off x="284224" y="4154001"/>
            <a:ext cx="1568058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419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1984 - 37 años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68ACFB5-291E-431B-8A20-AE53D6E3E91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0" b="18542"/>
          <a:stretch/>
        </p:blipFill>
        <p:spPr>
          <a:xfrm>
            <a:off x="109419" y="5558823"/>
            <a:ext cx="3079937" cy="9896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0F026EFB-8F5D-4622-B492-97626413C5F6}"/>
              </a:ext>
            </a:extLst>
          </p:cNvPr>
          <p:cNvSpPr/>
          <p:nvPr/>
        </p:nvSpPr>
        <p:spPr>
          <a:xfrm>
            <a:off x="1068253" y="5264646"/>
            <a:ext cx="1568058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419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1988 - 33 años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9496CBD5-0DBC-46B3-A612-E15E9A890BE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990" t="17963" r="60625" b="17037"/>
          <a:stretch/>
        </p:blipFill>
        <p:spPr>
          <a:xfrm>
            <a:off x="7186787" y="3615511"/>
            <a:ext cx="1800915" cy="241507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371BA40A-5DFF-457A-B3D2-4C34A5B44A7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8217" t="18148" r="28749" b="16481"/>
          <a:stretch/>
        </p:blipFill>
        <p:spPr>
          <a:xfrm>
            <a:off x="9002646" y="3679212"/>
            <a:ext cx="1491980" cy="236220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5B7E0037-5F7B-434D-8DF1-ABCF93CB67C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305" t="18334" r="61041" b="47222"/>
          <a:stretch/>
        </p:blipFill>
        <p:spPr>
          <a:xfrm>
            <a:off x="10494626" y="4269028"/>
            <a:ext cx="1933733" cy="1695497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07F90866-3D6A-4B92-B083-3C8108BBC6C2}"/>
              </a:ext>
            </a:extLst>
          </p:cNvPr>
          <p:cNvSpPr/>
          <p:nvPr/>
        </p:nvSpPr>
        <p:spPr>
          <a:xfrm>
            <a:off x="11154966" y="4004772"/>
            <a:ext cx="127339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s-MX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TORRE 3</a:t>
            </a:r>
            <a:endParaRPr lang="es-CO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9DAE681D-CD40-45ED-BD88-D2DFD37BBD5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6"/>
          <a:stretch/>
        </p:blipFill>
        <p:spPr>
          <a:xfrm>
            <a:off x="4035307" y="609087"/>
            <a:ext cx="3179513" cy="2223013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8EBB80E0-A15F-4A6C-BC36-13C8AFC772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820" y="609087"/>
            <a:ext cx="2286000" cy="2210367"/>
          </a:xfrm>
          <a:prstGeom prst="rect">
            <a:avLst/>
          </a:prstGeom>
        </p:spPr>
      </p:pic>
      <p:sp>
        <p:nvSpPr>
          <p:cNvPr id="19" name="Rectángulo 18">
            <a:extLst>
              <a:ext uri="{FF2B5EF4-FFF2-40B4-BE49-F238E27FC236}">
                <a16:creationId xmlns:a16="http://schemas.microsoft.com/office/drawing/2014/main" id="{0F71ED30-B1AB-4C6D-BCDD-AA170E4EB05E}"/>
              </a:ext>
            </a:extLst>
          </p:cNvPr>
          <p:cNvSpPr/>
          <p:nvPr/>
        </p:nvSpPr>
        <p:spPr>
          <a:xfrm>
            <a:off x="9500820" y="531560"/>
            <a:ext cx="258176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CO" sz="1400" dirty="0">
                <a:solidFill>
                  <a:srgbClr val="222222"/>
                </a:solidFill>
                <a:ea typeface="Times New Roman" panose="02020603050405020304" pitchFamily="18" charset="0"/>
              </a:rPr>
              <a:t>Adecuación del laboratorio de Comunicaciones.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CO" sz="1400" dirty="0"/>
              <a:t>Frente al Consultorio Jurídico, el </a:t>
            </a:r>
            <a:r>
              <a:rPr lang="es-CO" sz="1400" b="1" dirty="0"/>
              <a:t>ascensor </a:t>
            </a:r>
            <a:r>
              <a:rPr lang="es-CO" sz="1400" dirty="0"/>
              <a:t>y la </a:t>
            </a:r>
            <a:r>
              <a:rPr lang="es-CO" sz="1400" b="1" dirty="0"/>
              <a:t>legalización de las aulas</a:t>
            </a:r>
            <a:r>
              <a:rPr lang="es-CO" sz="1400" dirty="0"/>
              <a:t> están en trámite en Curaduría.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CO" sz="1400" dirty="0"/>
              <a:t>El cuarto de residuos sólidos.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CO" sz="1400" dirty="0"/>
              <a:t>Impermeabilización de la cancha.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166DD0F0-2826-40C4-996A-5EFD76659FEF}"/>
              </a:ext>
            </a:extLst>
          </p:cNvPr>
          <p:cNvSpPr/>
          <p:nvPr/>
        </p:nvSpPr>
        <p:spPr>
          <a:xfrm>
            <a:off x="6620116" y="5957526"/>
            <a:ext cx="527689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altLang="es-CO" sz="11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CONTRATISTA: MUROS Y TECHOS. </a:t>
            </a:r>
            <a:r>
              <a:rPr lang="es-CO" sz="1400" dirty="0"/>
              <a:t>Inició el 4 de marzo del 2019.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sz="1400" dirty="0"/>
              <a:t> </a:t>
            </a:r>
            <a:r>
              <a:rPr lang="es-CO" sz="1400" dirty="0"/>
              <a:t>                                                            Finaliza el 25 de octubre del 2021.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es-CO" sz="1100" dirty="0"/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es-MX" altLang="es-CO" sz="11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19448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: esquinas redondeadas 4">
            <a:extLst>
              <a:ext uri="{FF2B5EF4-FFF2-40B4-BE49-F238E27FC236}">
                <a16:creationId xmlns:a16="http://schemas.microsoft.com/office/drawing/2014/main" id="{D968654D-83D7-4A95-AD05-C2AC9444E1F5}"/>
              </a:ext>
            </a:extLst>
          </p:cNvPr>
          <p:cNvSpPr txBox="1"/>
          <p:nvPr/>
        </p:nvSpPr>
        <p:spPr>
          <a:xfrm>
            <a:off x="4302113" y="777940"/>
            <a:ext cx="5447902" cy="39956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18140" tIns="0" rIns="218140" bIns="0" numCol="1" spcCol="1270" anchor="ctr" anchorCtr="0">
            <a:noAutofit/>
          </a:bodyPr>
          <a:lstStyle/>
          <a:p>
            <a:pPr marL="0" lvl="0" indent="0" algn="l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sz="1600" kern="1200" dirty="0"/>
              <a:t>1. Universidad de Excelencia</a:t>
            </a:r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55860D35-9250-4C23-838C-CDB28D29910F}"/>
              </a:ext>
            </a:extLst>
          </p:cNvPr>
          <p:cNvGrpSpPr/>
          <p:nvPr/>
        </p:nvGrpSpPr>
        <p:grpSpPr>
          <a:xfrm>
            <a:off x="4252618" y="679391"/>
            <a:ext cx="5491134" cy="442800"/>
            <a:chOff x="1365812" y="18011"/>
            <a:chExt cx="5491134" cy="442800"/>
          </a:xfrm>
        </p:grpSpPr>
        <p:sp>
          <p:nvSpPr>
            <p:cNvPr id="16" name="Rectángulo: esquinas redondeadas 15">
              <a:extLst>
                <a:ext uri="{FF2B5EF4-FFF2-40B4-BE49-F238E27FC236}">
                  <a16:creationId xmlns:a16="http://schemas.microsoft.com/office/drawing/2014/main" id="{B6FE5AED-80C6-479D-B764-8FB1FE025C92}"/>
                </a:ext>
              </a:extLst>
            </p:cNvPr>
            <p:cNvSpPr/>
            <p:nvPr/>
          </p:nvSpPr>
          <p:spPr>
            <a:xfrm>
              <a:off x="1365812" y="18011"/>
              <a:ext cx="5491134" cy="442800"/>
            </a:xfrm>
            <a:prstGeom prst="roundRect">
              <a:avLst/>
            </a:prstGeom>
            <a:solidFill>
              <a:srgbClr val="F48527"/>
            </a:solidFill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Rectángulo: esquinas redondeadas 4">
              <a:extLst>
                <a:ext uri="{FF2B5EF4-FFF2-40B4-BE49-F238E27FC236}">
                  <a16:creationId xmlns:a16="http://schemas.microsoft.com/office/drawing/2014/main" id="{986D2922-A339-46C8-9502-73E1E53E7856}"/>
                </a:ext>
              </a:extLst>
            </p:cNvPr>
            <p:cNvSpPr txBox="1"/>
            <p:nvPr/>
          </p:nvSpPr>
          <p:spPr>
            <a:xfrm>
              <a:off x="1387428" y="39627"/>
              <a:ext cx="5447902" cy="39956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8140" tIns="0" rIns="218140" bIns="0" numCol="1" spcCol="1270" anchor="ctr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ES" sz="1600" kern="1200" dirty="0"/>
            </a:p>
          </p:txBody>
        </p:sp>
      </p:grpSp>
      <p:grpSp>
        <p:nvGrpSpPr>
          <p:cNvPr id="20" name="Grupo 19">
            <a:extLst>
              <a:ext uri="{FF2B5EF4-FFF2-40B4-BE49-F238E27FC236}">
                <a16:creationId xmlns:a16="http://schemas.microsoft.com/office/drawing/2014/main" id="{5EAE3B92-CA92-4008-ABEE-7672DDAB028E}"/>
              </a:ext>
            </a:extLst>
          </p:cNvPr>
          <p:cNvGrpSpPr/>
          <p:nvPr/>
        </p:nvGrpSpPr>
        <p:grpSpPr>
          <a:xfrm>
            <a:off x="4276399" y="1107559"/>
            <a:ext cx="5486806" cy="531637"/>
            <a:chOff x="1404999" y="604347"/>
            <a:chExt cx="5486806" cy="442800"/>
          </a:xfrm>
        </p:grpSpPr>
        <p:sp>
          <p:nvSpPr>
            <p:cNvPr id="21" name="Rectángulo: esquinas redondeadas 20">
              <a:extLst>
                <a:ext uri="{FF2B5EF4-FFF2-40B4-BE49-F238E27FC236}">
                  <a16:creationId xmlns:a16="http://schemas.microsoft.com/office/drawing/2014/main" id="{5C519FD4-1D57-4854-B0C7-F5093095E9B8}"/>
                </a:ext>
              </a:extLst>
            </p:cNvPr>
            <p:cNvSpPr/>
            <p:nvPr/>
          </p:nvSpPr>
          <p:spPr>
            <a:xfrm>
              <a:off x="1404999" y="604347"/>
              <a:ext cx="5486806" cy="442800"/>
            </a:xfrm>
            <a:prstGeom prst="roundRect">
              <a:avLst/>
            </a:prstGeom>
            <a:solidFill>
              <a:srgbClr val="147887"/>
            </a:solidFill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Rectángulo: esquinas redondeadas 4">
              <a:extLst>
                <a:ext uri="{FF2B5EF4-FFF2-40B4-BE49-F238E27FC236}">
                  <a16:creationId xmlns:a16="http://schemas.microsoft.com/office/drawing/2014/main" id="{626E5A33-6262-45A5-A53D-E93BEA7B7056}"/>
                </a:ext>
              </a:extLst>
            </p:cNvPr>
            <p:cNvSpPr txBox="1"/>
            <p:nvPr/>
          </p:nvSpPr>
          <p:spPr>
            <a:xfrm>
              <a:off x="1404999" y="638487"/>
              <a:ext cx="5443574" cy="39956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8140" tIns="0" rIns="218140" bIns="0" numCol="1" spcCol="1270" anchor="ctr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ES" sz="1600" kern="1200" dirty="0"/>
            </a:p>
          </p:txBody>
        </p:sp>
      </p:grpSp>
      <p:grpSp>
        <p:nvGrpSpPr>
          <p:cNvPr id="23" name="Grupo 22">
            <a:extLst>
              <a:ext uri="{FF2B5EF4-FFF2-40B4-BE49-F238E27FC236}">
                <a16:creationId xmlns:a16="http://schemas.microsoft.com/office/drawing/2014/main" id="{B5DC1CFA-9EEA-43DB-AFA5-E134569CF6E4}"/>
              </a:ext>
            </a:extLst>
          </p:cNvPr>
          <p:cNvGrpSpPr/>
          <p:nvPr/>
        </p:nvGrpSpPr>
        <p:grpSpPr>
          <a:xfrm>
            <a:off x="4280497" y="1630104"/>
            <a:ext cx="5491134" cy="442800"/>
            <a:chOff x="1365812" y="18011"/>
            <a:chExt cx="5491134" cy="442800"/>
          </a:xfrm>
        </p:grpSpPr>
        <p:sp>
          <p:nvSpPr>
            <p:cNvPr id="24" name="Rectángulo: esquinas redondeadas 23">
              <a:extLst>
                <a:ext uri="{FF2B5EF4-FFF2-40B4-BE49-F238E27FC236}">
                  <a16:creationId xmlns:a16="http://schemas.microsoft.com/office/drawing/2014/main" id="{7B80627D-A2CD-40EF-B3C7-3189EA202C01}"/>
                </a:ext>
              </a:extLst>
            </p:cNvPr>
            <p:cNvSpPr/>
            <p:nvPr/>
          </p:nvSpPr>
          <p:spPr>
            <a:xfrm>
              <a:off x="1365812" y="18011"/>
              <a:ext cx="5491134" cy="442800"/>
            </a:xfrm>
            <a:prstGeom prst="roundRect">
              <a:avLst/>
            </a:prstGeom>
            <a:solidFill>
              <a:srgbClr val="F48527"/>
            </a:solidFill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ectángulo: esquinas redondeadas 4">
              <a:extLst>
                <a:ext uri="{FF2B5EF4-FFF2-40B4-BE49-F238E27FC236}">
                  <a16:creationId xmlns:a16="http://schemas.microsoft.com/office/drawing/2014/main" id="{CAAA5FF1-8E80-4E9B-BB64-17FB1751AC12}"/>
                </a:ext>
              </a:extLst>
            </p:cNvPr>
            <p:cNvSpPr txBox="1"/>
            <p:nvPr/>
          </p:nvSpPr>
          <p:spPr>
            <a:xfrm>
              <a:off x="1387428" y="39627"/>
              <a:ext cx="5447902" cy="39956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8140" tIns="0" rIns="218140" bIns="0" numCol="1" spcCol="1270" anchor="ctr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ES" sz="1600" kern="1200" dirty="0"/>
            </a:p>
          </p:txBody>
        </p:sp>
      </p:grpSp>
      <p:grpSp>
        <p:nvGrpSpPr>
          <p:cNvPr id="26" name="Grupo 25">
            <a:extLst>
              <a:ext uri="{FF2B5EF4-FFF2-40B4-BE49-F238E27FC236}">
                <a16:creationId xmlns:a16="http://schemas.microsoft.com/office/drawing/2014/main" id="{957E467C-962E-4CA1-BFAF-673463C6808D}"/>
              </a:ext>
            </a:extLst>
          </p:cNvPr>
          <p:cNvGrpSpPr/>
          <p:nvPr/>
        </p:nvGrpSpPr>
        <p:grpSpPr>
          <a:xfrm>
            <a:off x="4276399" y="2064584"/>
            <a:ext cx="5486806" cy="442800"/>
            <a:chOff x="1404999" y="604347"/>
            <a:chExt cx="5486806" cy="442800"/>
          </a:xfrm>
        </p:grpSpPr>
        <p:sp>
          <p:nvSpPr>
            <p:cNvPr id="27" name="Rectángulo: esquinas redondeadas 26">
              <a:extLst>
                <a:ext uri="{FF2B5EF4-FFF2-40B4-BE49-F238E27FC236}">
                  <a16:creationId xmlns:a16="http://schemas.microsoft.com/office/drawing/2014/main" id="{B336CE8B-64F5-49DC-9FEA-4628D8249C3B}"/>
                </a:ext>
              </a:extLst>
            </p:cNvPr>
            <p:cNvSpPr/>
            <p:nvPr/>
          </p:nvSpPr>
          <p:spPr>
            <a:xfrm>
              <a:off x="1404999" y="604347"/>
              <a:ext cx="5486806" cy="442800"/>
            </a:xfrm>
            <a:prstGeom prst="roundRect">
              <a:avLst/>
            </a:prstGeom>
            <a:solidFill>
              <a:srgbClr val="147887"/>
            </a:solidFill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Rectángulo: esquinas redondeadas 4">
              <a:extLst>
                <a:ext uri="{FF2B5EF4-FFF2-40B4-BE49-F238E27FC236}">
                  <a16:creationId xmlns:a16="http://schemas.microsoft.com/office/drawing/2014/main" id="{C1D4B5E7-7C1A-4618-9686-2DE71AF52697}"/>
                </a:ext>
              </a:extLst>
            </p:cNvPr>
            <p:cNvSpPr txBox="1"/>
            <p:nvPr/>
          </p:nvSpPr>
          <p:spPr>
            <a:xfrm>
              <a:off x="1404999" y="638487"/>
              <a:ext cx="5443574" cy="39956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8140" tIns="0" rIns="218140" bIns="0" numCol="1" spcCol="1270" anchor="ctr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ES" sz="1600" kern="1200" dirty="0"/>
            </a:p>
          </p:txBody>
        </p:sp>
      </p:grpSp>
      <p:grpSp>
        <p:nvGrpSpPr>
          <p:cNvPr id="29" name="Grupo 28">
            <a:extLst>
              <a:ext uri="{FF2B5EF4-FFF2-40B4-BE49-F238E27FC236}">
                <a16:creationId xmlns:a16="http://schemas.microsoft.com/office/drawing/2014/main" id="{7640F899-6E80-4C85-AAB5-62D57DF0E540}"/>
              </a:ext>
            </a:extLst>
          </p:cNvPr>
          <p:cNvGrpSpPr/>
          <p:nvPr/>
        </p:nvGrpSpPr>
        <p:grpSpPr>
          <a:xfrm>
            <a:off x="2946409" y="1095835"/>
            <a:ext cx="1667386" cy="1827170"/>
            <a:chOff x="3258452" y="1981431"/>
            <a:chExt cx="1990401" cy="1961671"/>
          </a:xfrm>
          <a:solidFill>
            <a:schemeClr val="accent2"/>
          </a:solidFill>
        </p:grpSpPr>
        <p:sp>
          <p:nvSpPr>
            <p:cNvPr id="30" name="Forma 29">
              <a:extLst>
                <a:ext uri="{FF2B5EF4-FFF2-40B4-BE49-F238E27FC236}">
                  <a16:creationId xmlns:a16="http://schemas.microsoft.com/office/drawing/2014/main" id="{5D726CDE-1B8B-436C-B18A-83FF24401712}"/>
                </a:ext>
              </a:extLst>
            </p:cNvPr>
            <p:cNvSpPr/>
            <p:nvPr/>
          </p:nvSpPr>
          <p:spPr>
            <a:xfrm>
              <a:off x="3258452" y="1981431"/>
              <a:ext cx="1990401" cy="1961671"/>
            </a:xfrm>
            <a:prstGeom prst="gear9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Forma 4">
              <a:extLst>
                <a:ext uri="{FF2B5EF4-FFF2-40B4-BE49-F238E27FC236}">
                  <a16:creationId xmlns:a16="http://schemas.microsoft.com/office/drawing/2014/main" id="{46EFBC4B-B584-4C36-8F70-796BE543C775}"/>
                </a:ext>
              </a:extLst>
            </p:cNvPr>
            <p:cNvSpPr txBox="1"/>
            <p:nvPr/>
          </p:nvSpPr>
          <p:spPr>
            <a:xfrm>
              <a:off x="3656464" y="2440943"/>
              <a:ext cx="1194377" cy="100833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419" sz="2400" kern="1200" dirty="0"/>
            </a:p>
          </p:txBody>
        </p:sp>
      </p:grpSp>
      <p:sp>
        <p:nvSpPr>
          <p:cNvPr id="4" name="Rectángulo 3">
            <a:extLst>
              <a:ext uri="{FF2B5EF4-FFF2-40B4-BE49-F238E27FC236}">
                <a16:creationId xmlns:a16="http://schemas.microsoft.com/office/drawing/2014/main" id="{37C202B8-DE23-437E-A7F4-308D6B1740D7}"/>
              </a:ext>
            </a:extLst>
          </p:cNvPr>
          <p:cNvSpPr/>
          <p:nvPr/>
        </p:nvSpPr>
        <p:spPr>
          <a:xfrm>
            <a:off x="3262194" y="1528409"/>
            <a:ext cx="1127745" cy="8710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es-419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TIEMPO </a:t>
            </a:r>
          </a:p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es-419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</a:t>
            </a:r>
          </a:p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es-419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PANDEMIA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0B9EEB50-BE53-4887-B2C6-F5A9C67B8634}"/>
              </a:ext>
            </a:extLst>
          </p:cNvPr>
          <p:cNvSpPr/>
          <p:nvPr/>
        </p:nvSpPr>
        <p:spPr>
          <a:xfrm>
            <a:off x="4588371" y="613373"/>
            <a:ext cx="490044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419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Departamento de Educación Virtual y A Distancia.</a:t>
            </a:r>
          </a:p>
          <a:p>
            <a:r>
              <a:rPr lang="es-MX" sz="1200" dirty="0">
                <a:solidFill>
                  <a:srgbClr val="333333"/>
                </a:solidFill>
              </a:rPr>
              <a:t>       </a:t>
            </a:r>
            <a:r>
              <a:rPr lang="es-MX" sz="1200" b="1" dirty="0">
                <a:solidFill>
                  <a:schemeClr val="bg1"/>
                </a:solidFill>
              </a:rPr>
              <a:t>Departamento de  Formación Pedagógica e Innovación Didáctica.</a:t>
            </a:r>
            <a:r>
              <a:rPr lang="es-419" sz="12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s-CO" sz="1200" b="1" dirty="0">
              <a:solidFill>
                <a:schemeClr val="bg1"/>
              </a:solidFill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E302CFE9-A048-40EA-8F2B-CD0F7D240C95}"/>
              </a:ext>
            </a:extLst>
          </p:cNvPr>
          <p:cNvSpPr/>
          <p:nvPr/>
        </p:nvSpPr>
        <p:spPr>
          <a:xfrm>
            <a:off x="4953532" y="1047158"/>
            <a:ext cx="41674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419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Facultad de psicología. </a:t>
            </a:r>
          </a:p>
          <a:p>
            <a:pPr algn="ctr"/>
            <a:r>
              <a:rPr lang="es-419" dirty="0" err="1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AmigoEnCasa</a:t>
            </a:r>
            <a:r>
              <a:rPr lang="es-419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-Académica-Zona de Escucha</a:t>
            </a:r>
            <a:endParaRPr lang="es-CO" dirty="0">
              <a:solidFill>
                <a:schemeClr val="bg1"/>
              </a:solidFill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085AB9F9-544C-4163-9689-7B02C2C13279}"/>
              </a:ext>
            </a:extLst>
          </p:cNvPr>
          <p:cNvSpPr/>
          <p:nvPr/>
        </p:nvSpPr>
        <p:spPr>
          <a:xfrm>
            <a:off x="5008738" y="1655924"/>
            <a:ext cx="40221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419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Gestión Humana y Relaciones Laborales. </a:t>
            </a:r>
            <a:endParaRPr lang="es-CO" dirty="0">
              <a:solidFill>
                <a:schemeClr val="bg1"/>
              </a:solidFill>
            </a:endParaRPr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id="{BD24C431-5CF7-4F37-A3E1-FBE2E5F3385F}"/>
              </a:ext>
            </a:extLst>
          </p:cNvPr>
          <p:cNvSpPr/>
          <p:nvPr/>
        </p:nvSpPr>
        <p:spPr>
          <a:xfrm>
            <a:off x="5832610" y="2110133"/>
            <a:ext cx="23311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419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Bienestar Institucional.</a:t>
            </a:r>
            <a:endParaRPr lang="es-CO" dirty="0">
              <a:solidFill>
                <a:schemeClr val="bg1"/>
              </a:solidFill>
            </a:endParaRPr>
          </a:p>
        </p:txBody>
      </p:sp>
      <p:grpSp>
        <p:nvGrpSpPr>
          <p:cNvPr id="36" name="Grupo 35">
            <a:extLst>
              <a:ext uri="{FF2B5EF4-FFF2-40B4-BE49-F238E27FC236}">
                <a16:creationId xmlns:a16="http://schemas.microsoft.com/office/drawing/2014/main" id="{F4E77DD7-2053-4408-B45D-590D37401315}"/>
              </a:ext>
            </a:extLst>
          </p:cNvPr>
          <p:cNvGrpSpPr/>
          <p:nvPr/>
        </p:nvGrpSpPr>
        <p:grpSpPr>
          <a:xfrm>
            <a:off x="4266965" y="2509348"/>
            <a:ext cx="5491134" cy="638198"/>
            <a:chOff x="1365812" y="18011"/>
            <a:chExt cx="5491134" cy="442800"/>
          </a:xfrm>
        </p:grpSpPr>
        <p:sp>
          <p:nvSpPr>
            <p:cNvPr id="37" name="Rectángulo: esquinas redondeadas 36">
              <a:extLst>
                <a:ext uri="{FF2B5EF4-FFF2-40B4-BE49-F238E27FC236}">
                  <a16:creationId xmlns:a16="http://schemas.microsoft.com/office/drawing/2014/main" id="{F745A8D1-68E0-463C-9759-23DE42DAF911}"/>
                </a:ext>
              </a:extLst>
            </p:cNvPr>
            <p:cNvSpPr/>
            <p:nvPr/>
          </p:nvSpPr>
          <p:spPr>
            <a:xfrm>
              <a:off x="1365812" y="18011"/>
              <a:ext cx="5491134" cy="442800"/>
            </a:xfrm>
            <a:prstGeom prst="roundRect">
              <a:avLst/>
            </a:prstGeom>
            <a:solidFill>
              <a:srgbClr val="F48527"/>
            </a:solidFill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8" name="Rectángulo: esquinas redondeadas 4">
              <a:extLst>
                <a:ext uri="{FF2B5EF4-FFF2-40B4-BE49-F238E27FC236}">
                  <a16:creationId xmlns:a16="http://schemas.microsoft.com/office/drawing/2014/main" id="{776EAFC7-3979-4B18-9973-8D139EC357A8}"/>
                </a:ext>
              </a:extLst>
            </p:cNvPr>
            <p:cNvSpPr txBox="1"/>
            <p:nvPr/>
          </p:nvSpPr>
          <p:spPr>
            <a:xfrm>
              <a:off x="1387428" y="39627"/>
              <a:ext cx="5447902" cy="39956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8140" tIns="0" rIns="218140" bIns="0" numCol="1" spcCol="1270" anchor="ctr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ES" sz="1600" kern="1200" dirty="0"/>
            </a:p>
          </p:txBody>
        </p:sp>
      </p:grpSp>
      <p:sp>
        <p:nvSpPr>
          <p:cNvPr id="40" name="Rectángulo 39">
            <a:extLst>
              <a:ext uri="{FF2B5EF4-FFF2-40B4-BE49-F238E27FC236}">
                <a16:creationId xmlns:a16="http://schemas.microsoft.com/office/drawing/2014/main" id="{C60FBF4C-4671-49B5-AD76-57D9C6F6B88F}"/>
              </a:ext>
            </a:extLst>
          </p:cNvPr>
          <p:cNvSpPr/>
          <p:nvPr/>
        </p:nvSpPr>
        <p:spPr>
          <a:xfrm>
            <a:off x="4149335" y="2456490"/>
            <a:ext cx="5739820" cy="11658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s-CO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Oficina de Comunicaciones y Relaciones Públicas.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s-CO" sz="12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Preventiva, Comunicativa y de Acompañamiento.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es-419" dirty="0">
              <a:solidFill>
                <a:schemeClr val="bg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CO" dirty="0"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CO" dirty="0"/>
          </a:p>
        </p:txBody>
      </p:sp>
      <p:grpSp>
        <p:nvGrpSpPr>
          <p:cNvPr id="55" name="Grupo 54">
            <a:extLst>
              <a:ext uri="{FF2B5EF4-FFF2-40B4-BE49-F238E27FC236}">
                <a16:creationId xmlns:a16="http://schemas.microsoft.com/office/drawing/2014/main" id="{275F89CB-E8AD-4216-8813-6264E48B7FFF}"/>
              </a:ext>
            </a:extLst>
          </p:cNvPr>
          <p:cNvGrpSpPr/>
          <p:nvPr/>
        </p:nvGrpSpPr>
        <p:grpSpPr>
          <a:xfrm>
            <a:off x="2071719" y="3962654"/>
            <a:ext cx="4611545" cy="448890"/>
            <a:chOff x="1365812" y="11921"/>
            <a:chExt cx="6094151" cy="448890"/>
          </a:xfrm>
        </p:grpSpPr>
        <p:sp>
          <p:nvSpPr>
            <p:cNvPr id="56" name="Rectángulo: esquinas redondeadas 55">
              <a:extLst>
                <a:ext uri="{FF2B5EF4-FFF2-40B4-BE49-F238E27FC236}">
                  <a16:creationId xmlns:a16="http://schemas.microsoft.com/office/drawing/2014/main" id="{4B2AC5A9-5C92-43EA-9C10-DDAB298E156D}"/>
                </a:ext>
              </a:extLst>
            </p:cNvPr>
            <p:cNvSpPr/>
            <p:nvPr/>
          </p:nvSpPr>
          <p:spPr>
            <a:xfrm>
              <a:off x="1365812" y="18011"/>
              <a:ext cx="5491134" cy="442800"/>
            </a:xfrm>
            <a:prstGeom prst="roundRect">
              <a:avLst/>
            </a:prstGeom>
            <a:solidFill>
              <a:srgbClr val="F48527"/>
            </a:solidFill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7" name="Rectángulo: esquinas redondeadas 4">
              <a:extLst>
                <a:ext uri="{FF2B5EF4-FFF2-40B4-BE49-F238E27FC236}">
                  <a16:creationId xmlns:a16="http://schemas.microsoft.com/office/drawing/2014/main" id="{9D52161A-B246-492F-9A5F-710BEB2D4D8F}"/>
                </a:ext>
              </a:extLst>
            </p:cNvPr>
            <p:cNvSpPr txBox="1"/>
            <p:nvPr/>
          </p:nvSpPr>
          <p:spPr>
            <a:xfrm>
              <a:off x="2012062" y="11921"/>
              <a:ext cx="5447901" cy="39956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8140" tIns="0" rIns="218140" bIns="0" numCol="1" spcCol="1270" anchor="ctr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kern="1200" dirty="0">
                  <a:latin typeface="+mj-lt"/>
                </a:rPr>
                <a:t>Dirección de Planeación.</a:t>
              </a:r>
            </a:p>
          </p:txBody>
        </p:sp>
      </p:grpSp>
      <p:grpSp>
        <p:nvGrpSpPr>
          <p:cNvPr id="50" name="Grupo 49">
            <a:extLst>
              <a:ext uri="{FF2B5EF4-FFF2-40B4-BE49-F238E27FC236}">
                <a16:creationId xmlns:a16="http://schemas.microsoft.com/office/drawing/2014/main" id="{7E89E9D9-EDA9-41DF-8067-3E2961D0580E}"/>
              </a:ext>
            </a:extLst>
          </p:cNvPr>
          <p:cNvGrpSpPr/>
          <p:nvPr/>
        </p:nvGrpSpPr>
        <p:grpSpPr>
          <a:xfrm>
            <a:off x="2071719" y="3484041"/>
            <a:ext cx="4155232" cy="487734"/>
            <a:chOff x="1404999" y="604347"/>
            <a:chExt cx="5486806" cy="442800"/>
          </a:xfrm>
        </p:grpSpPr>
        <p:sp>
          <p:nvSpPr>
            <p:cNvPr id="52" name="Rectángulo: esquinas redondeadas 4">
              <a:extLst>
                <a:ext uri="{FF2B5EF4-FFF2-40B4-BE49-F238E27FC236}">
                  <a16:creationId xmlns:a16="http://schemas.microsoft.com/office/drawing/2014/main" id="{B6F92F3F-A6B9-488B-B0AB-3B8685E2C115}"/>
                </a:ext>
              </a:extLst>
            </p:cNvPr>
            <p:cNvSpPr txBox="1"/>
            <p:nvPr/>
          </p:nvSpPr>
          <p:spPr>
            <a:xfrm>
              <a:off x="1404999" y="638487"/>
              <a:ext cx="5443574" cy="39956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8140" tIns="0" rIns="218140" bIns="0" numCol="1" spcCol="1270" anchor="ctr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ES" sz="1600" kern="1200" dirty="0"/>
            </a:p>
          </p:txBody>
        </p:sp>
        <p:sp>
          <p:nvSpPr>
            <p:cNvPr id="51" name="Rectángulo: esquinas redondeadas 50">
              <a:extLst>
                <a:ext uri="{FF2B5EF4-FFF2-40B4-BE49-F238E27FC236}">
                  <a16:creationId xmlns:a16="http://schemas.microsoft.com/office/drawing/2014/main" id="{39E5F08E-FF7F-4F77-A242-11C54D2EA50D}"/>
                </a:ext>
              </a:extLst>
            </p:cNvPr>
            <p:cNvSpPr/>
            <p:nvPr/>
          </p:nvSpPr>
          <p:spPr>
            <a:xfrm>
              <a:off x="1404999" y="604347"/>
              <a:ext cx="5486806" cy="442800"/>
            </a:xfrm>
            <a:prstGeom prst="roundRect">
              <a:avLst/>
            </a:prstGeom>
            <a:solidFill>
              <a:srgbClr val="147887"/>
            </a:solidFill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sp>
        <p:nvSpPr>
          <p:cNvPr id="58" name="Rectángulo 57">
            <a:extLst>
              <a:ext uri="{FF2B5EF4-FFF2-40B4-BE49-F238E27FC236}">
                <a16:creationId xmlns:a16="http://schemas.microsoft.com/office/drawing/2014/main" id="{956E3401-C2F3-48C3-9613-812EFE7D08E8}"/>
              </a:ext>
            </a:extLst>
          </p:cNvPr>
          <p:cNvSpPr/>
          <p:nvPr/>
        </p:nvSpPr>
        <p:spPr>
          <a:xfrm>
            <a:off x="2530562" y="3538813"/>
            <a:ext cx="35160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s-MX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Vicerrectoría</a:t>
            </a:r>
            <a:r>
              <a:rPr lang="es-CO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MX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Administrativa.</a:t>
            </a:r>
            <a:endParaRPr lang="es-CO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59" name="Grupo 58">
            <a:extLst>
              <a:ext uri="{FF2B5EF4-FFF2-40B4-BE49-F238E27FC236}">
                <a16:creationId xmlns:a16="http://schemas.microsoft.com/office/drawing/2014/main" id="{22D6661E-BA41-4261-8F3E-7AC5019F06D2}"/>
              </a:ext>
            </a:extLst>
          </p:cNvPr>
          <p:cNvGrpSpPr/>
          <p:nvPr/>
        </p:nvGrpSpPr>
        <p:grpSpPr>
          <a:xfrm>
            <a:off x="2071719" y="4418527"/>
            <a:ext cx="4211054" cy="1240025"/>
            <a:chOff x="1426615" y="589804"/>
            <a:chExt cx="5560517" cy="925102"/>
          </a:xfrm>
        </p:grpSpPr>
        <p:sp>
          <p:nvSpPr>
            <p:cNvPr id="60" name="Rectángulo: esquinas redondeadas 59">
              <a:extLst>
                <a:ext uri="{FF2B5EF4-FFF2-40B4-BE49-F238E27FC236}">
                  <a16:creationId xmlns:a16="http://schemas.microsoft.com/office/drawing/2014/main" id="{94EE8328-F3C0-4C48-8F02-1831BF22EB3D}"/>
                </a:ext>
              </a:extLst>
            </p:cNvPr>
            <p:cNvSpPr/>
            <p:nvPr/>
          </p:nvSpPr>
          <p:spPr>
            <a:xfrm>
              <a:off x="1426615" y="589804"/>
              <a:ext cx="5486807" cy="925102"/>
            </a:xfrm>
            <a:prstGeom prst="roundRect">
              <a:avLst/>
            </a:prstGeom>
            <a:solidFill>
              <a:srgbClr val="147887"/>
            </a:solidFill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1" name="Rectángulo: esquinas redondeadas 4">
              <a:extLst>
                <a:ext uri="{FF2B5EF4-FFF2-40B4-BE49-F238E27FC236}">
                  <a16:creationId xmlns:a16="http://schemas.microsoft.com/office/drawing/2014/main" id="{7C35791A-E78D-485B-A53E-39148AE8CB88}"/>
                </a:ext>
              </a:extLst>
            </p:cNvPr>
            <p:cNvSpPr txBox="1"/>
            <p:nvPr/>
          </p:nvSpPr>
          <p:spPr>
            <a:xfrm>
              <a:off x="1543557" y="806941"/>
              <a:ext cx="5443575" cy="51302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8140" tIns="0" rIns="218140" bIns="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600" kern="1200" dirty="0"/>
                <a:t>Vicerrectorías. </a:t>
              </a:r>
            </a:p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600" kern="1200" dirty="0"/>
                <a:t>Departamentos y </a:t>
              </a:r>
            </a:p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600" dirty="0"/>
                <a:t>… </a:t>
              </a:r>
              <a:r>
                <a:rPr lang="es-ES" sz="1600" kern="1200" dirty="0"/>
                <a:t>demás Unidades en toda la Universidad. </a:t>
              </a:r>
            </a:p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600" dirty="0"/>
                <a:t>Comité de Obra.</a:t>
              </a:r>
              <a:endParaRPr lang="es-ES" sz="1600" kern="1200" dirty="0"/>
            </a:p>
          </p:txBody>
        </p:sp>
      </p:grpSp>
      <p:grpSp>
        <p:nvGrpSpPr>
          <p:cNvPr id="43" name="Grupo 42">
            <a:extLst>
              <a:ext uri="{FF2B5EF4-FFF2-40B4-BE49-F238E27FC236}">
                <a16:creationId xmlns:a16="http://schemas.microsoft.com/office/drawing/2014/main" id="{0C7E1A6F-E97C-4AA5-ADE7-9E76DDF93931}"/>
              </a:ext>
            </a:extLst>
          </p:cNvPr>
          <p:cNvGrpSpPr/>
          <p:nvPr/>
        </p:nvGrpSpPr>
        <p:grpSpPr>
          <a:xfrm>
            <a:off x="1180331" y="3688257"/>
            <a:ext cx="1232232" cy="1240025"/>
            <a:chOff x="3258452" y="1981431"/>
            <a:chExt cx="1990401" cy="1961671"/>
          </a:xfrm>
          <a:solidFill>
            <a:schemeClr val="accent2"/>
          </a:solidFill>
        </p:grpSpPr>
        <p:sp>
          <p:nvSpPr>
            <p:cNvPr id="44" name="Forma 43">
              <a:extLst>
                <a:ext uri="{FF2B5EF4-FFF2-40B4-BE49-F238E27FC236}">
                  <a16:creationId xmlns:a16="http://schemas.microsoft.com/office/drawing/2014/main" id="{FADAAD70-4754-42A1-AFBD-ACAE815E2B7D}"/>
                </a:ext>
              </a:extLst>
            </p:cNvPr>
            <p:cNvSpPr/>
            <p:nvPr/>
          </p:nvSpPr>
          <p:spPr>
            <a:xfrm>
              <a:off x="3258452" y="1981431"/>
              <a:ext cx="1990401" cy="1961671"/>
            </a:xfrm>
            <a:prstGeom prst="gear9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5" name="Forma 4">
              <a:extLst>
                <a:ext uri="{FF2B5EF4-FFF2-40B4-BE49-F238E27FC236}">
                  <a16:creationId xmlns:a16="http://schemas.microsoft.com/office/drawing/2014/main" id="{2836A12D-AC0E-4FD2-9030-57619FDA43D2}"/>
                </a:ext>
              </a:extLst>
            </p:cNvPr>
            <p:cNvSpPr txBox="1"/>
            <p:nvPr/>
          </p:nvSpPr>
          <p:spPr>
            <a:xfrm>
              <a:off x="3656464" y="2440943"/>
              <a:ext cx="1194377" cy="100833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419" sz="2400" kern="1200" dirty="0"/>
            </a:p>
          </p:txBody>
        </p:sp>
      </p:grpSp>
      <p:sp>
        <p:nvSpPr>
          <p:cNvPr id="2" name="Rectángulo 1">
            <a:extLst>
              <a:ext uri="{FF2B5EF4-FFF2-40B4-BE49-F238E27FC236}">
                <a16:creationId xmlns:a16="http://schemas.microsoft.com/office/drawing/2014/main" id="{8A26A65E-DA3C-4F30-A204-AF0749D36C62}"/>
              </a:ext>
            </a:extLst>
          </p:cNvPr>
          <p:cNvSpPr/>
          <p:nvPr/>
        </p:nvSpPr>
        <p:spPr>
          <a:xfrm>
            <a:off x="6194211" y="3281964"/>
            <a:ext cx="6096000" cy="3077766"/>
          </a:xfrm>
          <a:prstGeom prst="rect">
            <a:avLst/>
          </a:prstGeom>
          <a:solidFill>
            <a:schemeClr val="accent2"/>
          </a:solidFill>
        </p:spPr>
        <p:txBody>
          <a:bodyPr>
            <a:spAutoFit/>
          </a:bodyPr>
          <a:lstStyle/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es-MX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Consejo Superior sesionó desde el inicio de la Pandemia,</a:t>
            </a:r>
            <a:endParaRPr lang="es-CO" sz="16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</a:pPr>
            <a:r>
              <a:rPr lang="es-MX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hasta el mes de septiembre.</a:t>
            </a:r>
            <a:endParaRPr lang="es-CO" sz="16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es-MX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Calendarios Académico y Administrativo continuó su curso.</a:t>
            </a:r>
            <a:endParaRPr lang="es-CO" sz="16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es-MX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constituyó el </a:t>
            </a:r>
            <a:r>
              <a:rPr lang="es-MX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Comité de Apoyo Financiero.</a:t>
            </a:r>
            <a:endParaRPr lang="es-CO" sz="16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es-MX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Alivios en matriculas 2020-2 por más de $ 9.000 millones, descuentos en Derechos de Grado, Vacacionales y otros…</a:t>
            </a:r>
            <a:endParaRPr lang="es-CO" sz="16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es-MX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Resoluciones rectorales.</a:t>
            </a:r>
            <a:endParaRPr lang="es-CO" sz="16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es-MX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Comunicados rectorales.</a:t>
            </a:r>
            <a:endParaRPr lang="es-CO" sz="16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es-CO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 Padrino desde el MEN.</a:t>
            </a: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es-MX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Saludo a profesores y Administrativos. </a:t>
            </a:r>
            <a:endParaRPr lang="es-CO" sz="16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es-MX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Protocolo de Bioseguridad.</a:t>
            </a:r>
            <a:endParaRPr lang="es-CO" sz="16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s-C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grpSp>
        <p:nvGrpSpPr>
          <p:cNvPr id="46" name="Grupo 45">
            <a:extLst>
              <a:ext uri="{FF2B5EF4-FFF2-40B4-BE49-F238E27FC236}">
                <a16:creationId xmlns:a16="http://schemas.microsoft.com/office/drawing/2014/main" id="{097B4517-08DA-49BE-95F6-E55263CC9240}"/>
              </a:ext>
            </a:extLst>
          </p:cNvPr>
          <p:cNvGrpSpPr/>
          <p:nvPr/>
        </p:nvGrpSpPr>
        <p:grpSpPr>
          <a:xfrm>
            <a:off x="10513852" y="5397256"/>
            <a:ext cx="1232232" cy="1240025"/>
            <a:chOff x="3258452" y="1981431"/>
            <a:chExt cx="1990401" cy="1961671"/>
          </a:xfrm>
          <a:solidFill>
            <a:schemeClr val="accent2"/>
          </a:solidFill>
        </p:grpSpPr>
        <p:sp>
          <p:nvSpPr>
            <p:cNvPr id="47" name="Forma 46">
              <a:extLst>
                <a:ext uri="{FF2B5EF4-FFF2-40B4-BE49-F238E27FC236}">
                  <a16:creationId xmlns:a16="http://schemas.microsoft.com/office/drawing/2014/main" id="{8FA3CF9A-3A8C-452F-9A4C-A5FD24A67B5B}"/>
                </a:ext>
              </a:extLst>
            </p:cNvPr>
            <p:cNvSpPr/>
            <p:nvPr/>
          </p:nvSpPr>
          <p:spPr>
            <a:xfrm>
              <a:off x="3258452" y="1981431"/>
              <a:ext cx="1990401" cy="1961671"/>
            </a:xfrm>
            <a:prstGeom prst="gear9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8" name="Forma 4">
              <a:extLst>
                <a:ext uri="{FF2B5EF4-FFF2-40B4-BE49-F238E27FC236}">
                  <a16:creationId xmlns:a16="http://schemas.microsoft.com/office/drawing/2014/main" id="{D3164A0F-37E3-4A0F-8D8F-47BCBC59BC88}"/>
                </a:ext>
              </a:extLst>
            </p:cNvPr>
            <p:cNvSpPr txBox="1"/>
            <p:nvPr/>
          </p:nvSpPr>
          <p:spPr>
            <a:xfrm>
              <a:off x="3656464" y="2440943"/>
              <a:ext cx="1194377" cy="100833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419" sz="2400" kern="1200" dirty="0"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2">
            <a:extLst>
              <a:ext uri="{FF2B5EF4-FFF2-40B4-BE49-F238E27FC236}">
                <a16:creationId xmlns:a16="http://schemas.microsoft.com/office/drawing/2014/main" id="{1B9B4237-98D7-413E-B446-A556822D09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137" y="1592630"/>
            <a:ext cx="4435310" cy="4121256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es-CO" altLang="es-419" sz="1600" dirty="0">
                <a:solidFill>
                  <a:schemeClr val="accent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La Educación Superior para la 4RI, además de la capacitación operacional para el uso, manejo, y proyección de las nuevas tecnologías, </a:t>
            </a:r>
            <a:r>
              <a:rPr lang="es-CO" altLang="es-419" sz="1600" b="1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requiere un diseño pedagógico integral para el logro de habilidades superiores: </a:t>
            </a:r>
          </a:p>
          <a:p>
            <a:pPr marL="285750" indent="-285750" algn="just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</a:pPr>
            <a:r>
              <a:rPr lang="es-CO" altLang="es-419" sz="1600" b="1" dirty="0">
                <a:solidFill>
                  <a:schemeClr val="accent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Solución de problemas complejos, </a:t>
            </a:r>
          </a:p>
          <a:p>
            <a:pPr marL="285750" indent="-285750" algn="just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</a:pPr>
            <a:r>
              <a:rPr lang="es-CO" altLang="es-419" sz="1600" b="1" dirty="0">
                <a:solidFill>
                  <a:schemeClr val="accent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Pensamiento crítico, </a:t>
            </a:r>
          </a:p>
          <a:p>
            <a:pPr marL="285750" indent="-285750" algn="just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</a:pPr>
            <a:r>
              <a:rPr lang="es-CO" altLang="es-419" sz="1600" b="1" dirty="0">
                <a:solidFill>
                  <a:schemeClr val="accent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Creatividad, manejo del recurso humano, </a:t>
            </a:r>
          </a:p>
          <a:p>
            <a:pPr marL="285750" indent="-285750" algn="just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</a:pPr>
            <a:r>
              <a:rPr lang="es-CO" altLang="es-419" sz="1600" b="1" dirty="0">
                <a:solidFill>
                  <a:schemeClr val="accent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Trabajo coordinado en equipo, </a:t>
            </a:r>
          </a:p>
          <a:p>
            <a:pPr marL="285750" indent="-285750" algn="just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</a:pPr>
            <a:r>
              <a:rPr lang="es-CO" altLang="es-419" sz="1600" b="1" dirty="0">
                <a:solidFill>
                  <a:schemeClr val="accent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Inteligencia emocional, capacidad de juicio y toma de decisiones, </a:t>
            </a:r>
          </a:p>
          <a:p>
            <a:pPr marL="285750" indent="-285750" algn="just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</a:pPr>
            <a:r>
              <a:rPr lang="es-CO" altLang="es-419" sz="1600" b="1" dirty="0">
                <a:solidFill>
                  <a:schemeClr val="accent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Orientación hacia el servicio, negociación y conocimiento flexible.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DA4A0189-1043-4CD6-859B-271D9146E656}"/>
              </a:ext>
            </a:extLst>
          </p:cNvPr>
          <p:cNvSpPr/>
          <p:nvPr/>
        </p:nvSpPr>
        <p:spPr>
          <a:xfrm>
            <a:off x="5778500" y="2360042"/>
            <a:ext cx="5740400" cy="3877985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"/>
            </a:pPr>
            <a:endParaRPr lang="es-MX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s-MX" sz="1600" dirty="0">
                <a:solidFill>
                  <a:schemeClr val="bg1"/>
                </a:solidFill>
              </a:rPr>
              <a:t>Código de Buen Gobierno.</a:t>
            </a:r>
            <a:endParaRPr lang="es-CO" sz="1600" dirty="0">
              <a:solidFill>
                <a:schemeClr val="bg1"/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s-MX" sz="1600" dirty="0">
                <a:solidFill>
                  <a:schemeClr val="bg1"/>
                </a:solidFill>
              </a:rPr>
              <a:t>Renovación de la Certificación ISO 9001 versión 2015 a todo el Sistema en Medellín.</a:t>
            </a:r>
            <a:endParaRPr lang="es-CO" sz="1600" dirty="0">
              <a:solidFill>
                <a:schemeClr val="bg1"/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s-MX" sz="1600" dirty="0">
                <a:solidFill>
                  <a:schemeClr val="bg1"/>
                </a:solidFill>
              </a:rPr>
              <a:t>Sistemas Internos de Aseguramiento de la Calidad, SIAC.</a:t>
            </a:r>
            <a:endParaRPr lang="es-CO" sz="1600" dirty="0">
              <a:solidFill>
                <a:schemeClr val="bg1"/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s-MX" sz="1600" dirty="0">
                <a:solidFill>
                  <a:schemeClr val="bg1"/>
                </a:solidFill>
              </a:rPr>
              <a:t>Evaluación P.A.I  2017-2020.</a:t>
            </a:r>
            <a:endParaRPr lang="es-CO" sz="1600" dirty="0">
              <a:solidFill>
                <a:schemeClr val="bg1"/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s-ES" sz="1600" b="1" dirty="0">
                <a:solidFill>
                  <a:schemeClr val="bg1"/>
                </a:solidFill>
              </a:rPr>
              <a:t>PREMIO INNOVACIÓN DOCENTE 2020 ASCOFAPSI</a:t>
            </a:r>
            <a:r>
              <a:rPr lang="es-ES" sz="1600" dirty="0">
                <a:solidFill>
                  <a:schemeClr val="bg1"/>
                </a:solidFill>
              </a:rPr>
              <a:t> </a:t>
            </a:r>
            <a:r>
              <a:rPr lang="es-CO" sz="1600" b="1" dirty="0">
                <a:solidFill>
                  <a:schemeClr val="bg1"/>
                </a:solidFill>
              </a:rPr>
              <a:t>Estrategia </a:t>
            </a:r>
            <a:r>
              <a:rPr lang="es-CO" sz="1600" b="1" dirty="0" err="1">
                <a:solidFill>
                  <a:schemeClr val="bg1"/>
                </a:solidFill>
              </a:rPr>
              <a:t>AmigoEnCasa</a:t>
            </a:r>
            <a:endParaRPr lang="es-CO" sz="1600" dirty="0">
              <a:solidFill>
                <a:schemeClr val="bg1"/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s-MX" sz="1600" dirty="0">
                <a:solidFill>
                  <a:schemeClr val="bg1"/>
                </a:solidFill>
              </a:rPr>
              <a:t>Condiciones Institucionales, ya trabajado y se está depurando para poder ingresarlo al Sistema. </a:t>
            </a:r>
            <a:endParaRPr lang="es-CO" sz="1600" dirty="0">
              <a:solidFill>
                <a:schemeClr val="bg1"/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s-MX" sz="1600" dirty="0">
                <a:solidFill>
                  <a:schemeClr val="bg1"/>
                </a:solidFill>
              </a:rPr>
              <a:t>Estatutos Generales, se están revisando por el señor arzobispo Ricardo Tobón. </a:t>
            </a:r>
            <a:endParaRPr lang="es-CO" sz="160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CO" sz="1600" dirty="0">
                <a:solidFill>
                  <a:schemeClr val="bg1"/>
                </a:solidFill>
              </a:rPr>
              <a:t> Reuniones con el MEN, ASCUN y otras entidades.</a:t>
            </a:r>
          </a:p>
          <a:p>
            <a:pPr marL="457200">
              <a:spcAft>
                <a:spcPts val="0"/>
              </a:spcAft>
            </a:pPr>
            <a:r>
              <a:rPr lang="es-MX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C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s-MX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C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5" descr="Resultado de imagen de imagenes revolucion 4.0">
            <a:extLst>
              <a:ext uri="{FF2B5EF4-FFF2-40B4-BE49-F238E27FC236}">
                <a16:creationId xmlns:a16="http://schemas.microsoft.com/office/drawing/2014/main" id="{995BC4B9-78EC-4295-940D-B06B179C2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95225">
            <a:off x="5091426" y="638510"/>
            <a:ext cx="2590519" cy="15574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304065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8BB5C38-FC2B-4379-8054-C602FC324B03}"/>
              </a:ext>
            </a:extLst>
          </p:cNvPr>
          <p:cNvPicPr/>
          <p:nvPr/>
        </p:nvPicPr>
        <p:blipFill rotWithShape="1">
          <a:blip r:embed="rId2"/>
          <a:srcRect l="6788" t="5733" r="5804" b="9777"/>
          <a:stretch/>
        </p:blipFill>
        <p:spPr bwMode="auto">
          <a:xfrm rot="453693">
            <a:off x="962286" y="1167636"/>
            <a:ext cx="3680277" cy="23632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88D53CF2-3392-4135-85F1-9F3675358E6C}"/>
              </a:ext>
            </a:extLst>
          </p:cNvPr>
          <p:cNvSpPr/>
          <p:nvPr/>
        </p:nvSpPr>
        <p:spPr>
          <a:xfrm>
            <a:off x="4782075" y="677639"/>
            <a:ext cx="6308171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s-MX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Estar Volviendo a:</a:t>
            </a:r>
          </a:p>
          <a:p>
            <a:pPr lvl="0" algn="ctr">
              <a:spcAft>
                <a:spcPts val="0"/>
              </a:spcAft>
            </a:pPr>
            <a:endParaRPr lang="es-MX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s-MX" sz="1600" dirty="0">
                <a:ea typeface="Calibri" panose="020F0502020204030204" pitchFamily="34" charset="0"/>
                <a:cs typeface="Times New Roman" panose="02020603050405020304" pitchFamily="18" charset="0"/>
              </a:rPr>
              <a:t>Trabajo sobre Resultados de Aprendizaje.</a:t>
            </a:r>
            <a:endParaRPr lang="es-CO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s-MX" sz="1600" dirty="0">
                <a:ea typeface="Calibri" panose="020F0502020204030204" pitchFamily="34" charset="0"/>
                <a:cs typeface="Times New Roman" panose="02020603050405020304" pitchFamily="18" charset="0"/>
              </a:rPr>
              <a:t>Afectación curricular respecto a lo que refiere a I.A.</a:t>
            </a:r>
            <a:endParaRPr lang="es-CO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s-MX" sz="1600" dirty="0">
                <a:ea typeface="Calibri" panose="020F0502020204030204" pitchFamily="34" charset="0"/>
                <a:cs typeface="Times New Roman" panose="02020603050405020304" pitchFamily="18" charset="0"/>
              </a:rPr>
              <a:t>Volcar la mirada todos en el </a:t>
            </a:r>
            <a:r>
              <a:rPr lang="es-MX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“Verdadero Servicio a cumplir”: </a:t>
            </a:r>
            <a:r>
              <a:rPr lang="es-MX" sz="1600" dirty="0">
                <a:ea typeface="Calibri" panose="020F0502020204030204" pitchFamily="34" charset="0"/>
                <a:cs typeface="Times New Roman" panose="02020603050405020304" pitchFamily="18" charset="0"/>
              </a:rPr>
              <a:t>optimizar la atención del </a:t>
            </a:r>
            <a:r>
              <a:rPr lang="es-MX" sz="1600" dirty="0" err="1">
                <a:ea typeface="Calibri" panose="020F0502020204030204" pitchFamily="34" charset="0"/>
                <a:cs typeface="Times New Roman" panose="02020603050405020304" pitchFamily="18" charset="0"/>
              </a:rPr>
              <a:t>Call</a:t>
            </a:r>
            <a:r>
              <a:rPr lang="es-MX" sz="1600" dirty="0">
                <a:ea typeface="Calibri" panose="020F0502020204030204" pitchFamily="34" charset="0"/>
                <a:cs typeface="Times New Roman" panose="02020603050405020304" pitchFamily="18" charset="0"/>
              </a:rPr>
              <a:t> Center. </a:t>
            </a: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s-MX" sz="1600" dirty="0">
                <a:ea typeface="Calibri" panose="020F0502020204030204" pitchFamily="34" charset="0"/>
                <a:cs typeface="Times New Roman" panose="02020603050405020304" pitchFamily="18" charset="0"/>
              </a:rPr>
              <a:t>Proceso de selección de los estudiantes más amigable desde el Sistema. </a:t>
            </a:r>
            <a:endParaRPr lang="es-CO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s-MX" sz="1600" dirty="0">
                <a:ea typeface="Calibri" panose="020F0502020204030204" pitchFamily="34" charset="0"/>
                <a:cs typeface="Times New Roman" panose="02020603050405020304" pitchFamily="18" charset="0"/>
              </a:rPr>
              <a:t>En mejora continua sobre el Clima Organizacional:</a:t>
            </a:r>
            <a:r>
              <a:rPr lang="es-CO" sz="16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MX" sz="1600" dirty="0">
                <a:ea typeface="Calibri" panose="020F0502020204030204" pitchFamily="34" charset="0"/>
                <a:cs typeface="Times New Roman" panose="02020603050405020304" pitchFamily="18" charset="0"/>
              </a:rPr>
              <a:t>Buen trato, Liderazgo, Empatía, Trabajo en Equipo.</a:t>
            </a:r>
            <a:endParaRPr lang="es-CO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s-MX" sz="1600" dirty="0">
                <a:ea typeface="Calibri" panose="020F0502020204030204" pitchFamily="34" charset="0"/>
                <a:cs typeface="Times New Roman" panose="02020603050405020304" pitchFamily="18" charset="0"/>
              </a:rPr>
              <a:t>Continuar el Camino a la Acreditación Institucional.</a:t>
            </a: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s-MX" sz="1600" dirty="0">
                <a:ea typeface="Calibri" panose="020F0502020204030204" pitchFamily="34" charset="0"/>
                <a:cs typeface="Times New Roman" panose="02020603050405020304" pitchFamily="18" charset="0"/>
              </a:rPr>
              <a:t>Procedimiento en el caso de las Incapacidades para mitigar los costos tan altos que se están teniendo, es un trabajo de todos y cada uno de nosotros.</a:t>
            </a: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s-MX" sz="1600" dirty="0">
                <a:ea typeface="Calibri" panose="020F0502020204030204" pitchFamily="34" charset="0"/>
                <a:cs typeface="Times New Roman" panose="02020603050405020304" pitchFamily="18" charset="0"/>
              </a:rPr>
              <a:t>En acciones para el Nuevo Plan Desarrollo Institucional.</a:t>
            </a:r>
            <a:endParaRPr lang="es-CO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s-MX" sz="1600" dirty="0">
                <a:ea typeface="Calibri" panose="020F0502020204030204" pitchFamily="34" charset="0"/>
                <a:cs typeface="Times New Roman" panose="02020603050405020304" pitchFamily="18" charset="0"/>
              </a:rPr>
              <a:t>Articulación de todos los Procesos Institucionales como un solo eje transversal. </a:t>
            </a:r>
            <a:endParaRPr lang="es-CO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s-MX" sz="1600" dirty="0">
                <a:ea typeface="Calibri" panose="020F0502020204030204" pitchFamily="34" charset="0"/>
                <a:cs typeface="Times New Roman" panose="02020603050405020304" pitchFamily="18" charset="0"/>
              </a:rPr>
              <a:t>Siempre estar reconociendo nuestra Identidad </a:t>
            </a:r>
            <a:r>
              <a:rPr lang="es-MX" sz="1600" dirty="0" err="1">
                <a:ea typeface="Calibri" panose="020F0502020204030204" pitchFamily="34" charset="0"/>
                <a:cs typeface="Times New Roman" panose="02020603050405020304" pitchFamily="18" charset="0"/>
              </a:rPr>
              <a:t>Amigoniana</a:t>
            </a:r>
            <a:r>
              <a:rPr lang="es-MX" sz="1600" dirty="0">
                <a:ea typeface="Calibri" panose="020F0502020204030204" pitchFamily="34" charset="0"/>
                <a:cs typeface="Times New Roman" panose="02020603050405020304" pitchFamily="18" charset="0"/>
              </a:rPr>
              <a:t> y como consecuencia </a:t>
            </a:r>
            <a:r>
              <a:rPr lang="es-MX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“Caminar en la verdad” </a:t>
            </a:r>
            <a:r>
              <a:rPr lang="es-MX" sz="1600" dirty="0">
                <a:ea typeface="Calibri" panose="020F0502020204030204" pitchFamily="34" charset="0"/>
                <a:cs typeface="Times New Roman" panose="02020603050405020304" pitchFamily="18" charset="0"/>
              </a:rPr>
              <a:t>todos.</a:t>
            </a: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"/>
            </a:pPr>
            <a:endParaRPr lang="es-CO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F0F3F35-A382-4DE8-A1D4-FD11937140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8279">
            <a:off x="10592688" y="482783"/>
            <a:ext cx="1596525" cy="24521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CF98B152-4B48-4D21-995F-ACDAC12368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527" t="5418" r="11239" b="14128"/>
          <a:stretch/>
        </p:blipFill>
        <p:spPr>
          <a:xfrm>
            <a:off x="1101754" y="4020882"/>
            <a:ext cx="3680277" cy="211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0893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D067DA8-559C-4F87-8B4B-9C538A3832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5" t="2037" r="2429" b="11481"/>
          <a:stretch/>
        </p:blipFill>
        <p:spPr>
          <a:xfrm>
            <a:off x="200502" y="556802"/>
            <a:ext cx="2094159" cy="13126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4" name="Grupo 3">
            <a:extLst>
              <a:ext uri="{FF2B5EF4-FFF2-40B4-BE49-F238E27FC236}">
                <a16:creationId xmlns:a16="http://schemas.microsoft.com/office/drawing/2014/main" id="{54618A27-2BA0-4A22-9916-1749E3C8236A}"/>
              </a:ext>
            </a:extLst>
          </p:cNvPr>
          <p:cNvGrpSpPr/>
          <p:nvPr/>
        </p:nvGrpSpPr>
        <p:grpSpPr>
          <a:xfrm>
            <a:off x="5024176" y="437487"/>
            <a:ext cx="3558836" cy="581066"/>
            <a:chOff x="1404999" y="604347"/>
            <a:chExt cx="5486806" cy="442800"/>
          </a:xfrm>
        </p:grpSpPr>
        <p:sp>
          <p:nvSpPr>
            <p:cNvPr id="5" name="Rectángulo: esquinas redondeadas 4">
              <a:extLst>
                <a:ext uri="{FF2B5EF4-FFF2-40B4-BE49-F238E27FC236}">
                  <a16:creationId xmlns:a16="http://schemas.microsoft.com/office/drawing/2014/main" id="{D8268282-493A-4AE1-B240-7615BDFE3F83}"/>
                </a:ext>
              </a:extLst>
            </p:cNvPr>
            <p:cNvSpPr/>
            <p:nvPr/>
          </p:nvSpPr>
          <p:spPr>
            <a:xfrm>
              <a:off x="1404999" y="604347"/>
              <a:ext cx="5486806" cy="442800"/>
            </a:xfrm>
            <a:prstGeom prst="roundRect">
              <a:avLst/>
            </a:prstGeom>
            <a:solidFill>
              <a:srgbClr val="147887"/>
            </a:solidFill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Rectángulo: esquinas redondeadas 4">
              <a:extLst>
                <a:ext uri="{FF2B5EF4-FFF2-40B4-BE49-F238E27FC236}">
                  <a16:creationId xmlns:a16="http://schemas.microsoft.com/office/drawing/2014/main" id="{8B30C379-94EE-4AC7-A8A9-1EA4E40486F6}"/>
                </a:ext>
              </a:extLst>
            </p:cNvPr>
            <p:cNvSpPr txBox="1"/>
            <p:nvPr/>
          </p:nvSpPr>
          <p:spPr>
            <a:xfrm>
              <a:off x="1404999" y="624953"/>
              <a:ext cx="5486806" cy="39956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8140" tIns="0" rIns="218140" bIns="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2400" b="1" kern="1200" dirty="0"/>
                <a:t>RECONOCIMIENTO</a:t>
              </a:r>
            </a:p>
          </p:txBody>
        </p:sp>
      </p:grpSp>
      <p:grpSp>
        <p:nvGrpSpPr>
          <p:cNvPr id="9" name="Grupo 8">
            <a:extLst>
              <a:ext uri="{FF2B5EF4-FFF2-40B4-BE49-F238E27FC236}">
                <a16:creationId xmlns:a16="http://schemas.microsoft.com/office/drawing/2014/main" id="{3301EF14-DD5F-4D8F-BA8C-0474C6A0898E}"/>
              </a:ext>
            </a:extLst>
          </p:cNvPr>
          <p:cNvGrpSpPr/>
          <p:nvPr/>
        </p:nvGrpSpPr>
        <p:grpSpPr>
          <a:xfrm rot="20919778">
            <a:off x="2262061" y="1359154"/>
            <a:ext cx="2833640" cy="581066"/>
            <a:chOff x="1404999" y="604347"/>
            <a:chExt cx="5486806" cy="442800"/>
          </a:xfrm>
        </p:grpSpPr>
        <p:sp>
          <p:nvSpPr>
            <p:cNvPr id="10" name="Rectángulo: esquinas redondeadas 9">
              <a:extLst>
                <a:ext uri="{FF2B5EF4-FFF2-40B4-BE49-F238E27FC236}">
                  <a16:creationId xmlns:a16="http://schemas.microsoft.com/office/drawing/2014/main" id="{424A2A91-16A7-4C71-821C-9A8911FD5C02}"/>
                </a:ext>
              </a:extLst>
            </p:cNvPr>
            <p:cNvSpPr/>
            <p:nvPr/>
          </p:nvSpPr>
          <p:spPr>
            <a:xfrm>
              <a:off x="1404999" y="604347"/>
              <a:ext cx="5486806" cy="442800"/>
            </a:xfrm>
            <a:prstGeom prst="roundRect">
              <a:avLst/>
            </a:prstGeom>
            <a:solidFill>
              <a:srgbClr val="147887"/>
            </a:solidFill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ectángulo: esquinas redondeadas 4">
              <a:extLst>
                <a:ext uri="{FF2B5EF4-FFF2-40B4-BE49-F238E27FC236}">
                  <a16:creationId xmlns:a16="http://schemas.microsoft.com/office/drawing/2014/main" id="{3C7D3D1C-C667-444C-9933-9DD565A425D8}"/>
                </a:ext>
              </a:extLst>
            </p:cNvPr>
            <p:cNvSpPr txBox="1"/>
            <p:nvPr/>
          </p:nvSpPr>
          <p:spPr>
            <a:xfrm>
              <a:off x="1869900" y="624953"/>
              <a:ext cx="4680607" cy="39956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8140" tIns="0" rIns="218140" bIns="0" numCol="1" spcCol="1270" anchor="ctr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2400" b="1" dirty="0"/>
                <a:t>PROFESORES</a:t>
              </a:r>
              <a:endParaRPr lang="es-ES" sz="2400" b="1" kern="1200" dirty="0"/>
            </a:p>
          </p:txBody>
        </p: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C754DEBF-1113-4FB9-BE43-E4AF3949552B}"/>
              </a:ext>
            </a:extLst>
          </p:cNvPr>
          <p:cNvGrpSpPr/>
          <p:nvPr/>
        </p:nvGrpSpPr>
        <p:grpSpPr>
          <a:xfrm rot="422434">
            <a:off x="7922522" y="1392736"/>
            <a:ext cx="3788531" cy="581066"/>
            <a:chOff x="1404999" y="604347"/>
            <a:chExt cx="5486806" cy="442800"/>
          </a:xfrm>
          <a:solidFill>
            <a:schemeClr val="accent2"/>
          </a:solidFill>
        </p:grpSpPr>
        <p:sp>
          <p:nvSpPr>
            <p:cNvPr id="13" name="Rectángulo: esquinas redondeadas 12">
              <a:extLst>
                <a:ext uri="{FF2B5EF4-FFF2-40B4-BE49-F238E27FC236}">
                  <a16:creationId xmlns:a16="http://schemas.microsoft.com/office/drawing/2014/main" id="{48F601D4-5AD1-43D2-89C5-D372166032A8}"/>
                </a:ext>
              </a:extLst>
            </p:cNvPr>
            <p:cNvSpPr/>
            <p:nvPr/>
          </p:nvSpPr>
          <p:spPr>
            <a:xfrm>
              <a:off x="1404999" y="604347"/>
              <a:ext cx="5486806" cy="442800"/>
            </a:xfrm>
            <a:prstGeom prst="roundRect">
              <a:avLst/>
            </a:prstGeom>
            <a:grpFill/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ectángulo: esquinas redondeadas 4">
              <a:extLst>
                <a:ext uri="{FF2B5EF4-FFF2-40B4-BE49-F238E27FC236}">
                  <a16:creationId xmlns:a16="http://schemas.microsoft.com/office/drawing/2014/main" id="{9C34303B-4E5E-4D0B-9386-7DBFDBC3FBF7}"/>
                </a:ext>
              </a:extLst>
            </p:cNvPr>
            <p:cNvSpPr txBox="1"/>
            <p:nvPr/>
          </p:nvSpPr>
          <p:spPr>
            <a:xfrm>
              <a:off x="1869900" y="624953"/>
              <a:ext cx="4680607" cy="39956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8140" tIns="0" rIns="218140" bIns="0" numCol="1" spcCol="1270" anchor="ctr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2400" b="1" kern="1200" dirty="0"/>
                <a:t>SERVICIO DE ASEO</a:t>
              </a:r>
            </a:p>
          </p:txBody>
        </p:sp>
      </p:grpSp>
      <p:pic>
        <p:nvPicPr>
          <p:cNvPr id="15" name="Imagen 14">
            <a:extLst>
              <a:ext uri="{FF2B5EF4-FFF2-40B4-BE49-F238E27FC236}">
                <a16:creationId xmlns:a16="http://schemas.microsoft.com/office/drawing/2014/main" id="{73710ED8-A63B-473F-A4D8-FD1645390F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09" t="28573" r="9537" b="48235"/>
          <a:stretch/>
        </p:blipFill>
        <p:spPr>
          <a:xfrm rot="21053590">
            <a:off x="9230914" y="283574"/>
            <a:ext cx="2255749" cy="9466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E092EFE-E50D-44E2-A333-73122FEC07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366">
            <a:off x="2939344" y="234897"/>
            <a:ext cx="1877506" cy="9835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A4AAA00-53C1-4091-9448-FE4940A12F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5981" y="2024649"/>
            <a:ext cx="3517900" cy="3517900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37F80195-6A29-436D-A213-0EC3BE6C77C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94" t="13889" r="22596" b="19181"/>
          <a:stretch/>
        </p:blipFill>
        <p:spPr>
          <a:xfrm>
            <a:off x="7086995" y="2358185"/>
            <a:ext cx="1538210" cy="2844047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E6DD85E0-3D37-451C-91F5-4C72E1C1DEC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0729" t="24144" r="32188" b="34386"/>
          <a:stretch/>
        </p:blipFill>
        <p:spPr>
          <a:xfrm>
            <a:off x="396120" y="2135873"/>
            <a:ext cx="6019799" cy="3817385"/>
          </a:xfrm>
          <a:prstGeom prst="rect">
            <a:avLst/>
          </a:prstGeom>
        </p:spPr>
      </p:pic>
      <p:sp>
        <p:nvSpPr>
          <p:cNvPr id="19" name="Rectángulo 18">
            <a:extLst>
              <a:ext uri="{FF2B5EF4-FFF2-40B4-BE49-F238E27FC236}">
                <a16:creationId xmlns:a16="http://schemas.microsoft.com/office/drawing/2014/main" id="{AC72F20B-2B5C-4088-9023-6CB4485C271F}"/>
              </a:ext>
            </a:extLst>
          </p:cNvPr>
          <p:cNvSpPr/>
          <p:nvPr/>
        </p:nvSpPr>
        <p:spPr>
          <a:xfrm>
            <a:off x="7293562" y="5481566"/>
            <a:ext cx="4787900" cy="61555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CO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Señoras y Señores Auxiliares de Servicios Generales.</a:t>
            </a:r>
          </a:p>
          <a:p>
            <a:pPr algn="ctr">
              <a:spcAft>
                <a:spcPts val="0"/>
              </a:spcAft>
            </a:pPr>
            <a:r>
              <a:rPr lang="es-CO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¡Agradecemos su labor!</a:t>
            </a:r>
          </a:p>
        </p:txBody>
      </p:sp>
    </p:spTree>
    <p:extLst>
      <p:ext uri="{BB962C8B-B14F-4D97-AF65-F5344CB8AC3E}">
        <p14:creationId xmlns:p14="http://schemas.microsoft.com/office/powerpoint/2010/main" val="6677609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 17">
            <a:extLst>
              <a:ext uri="{FF2B5EF4-FFF2-40B4-BE49-F238E27FC236}">
                <a16:creationId xmlns:a16="http://schemas.microsoft.com/office/drawing/2014/main" id="{5CA9E61A-BEA5-41E7-BF3F-B1FC906C8110}"/>
              </a:ext>
            </a:extLst>
          </p:cNvPr>
          <p:cNvSpPr/>
          <p:nvPr/>
        </p:nvSpPr>
        <p:spPr>
          <a:xfrm>
            <a:off x="5769643" y="2745787"/>
            <a:ext cx="64472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419" sz="7200" dirty="0">
                <a:solidFill>
                  <a:schemeClr val="accent1">
                    <a:lumMod val="75000"/>
                  </a:schemeClr>
                </a:solidFill>
              </a:rPr>
              <a:t>+</a:t>
            </a:r>
          </a:p>
        </p:txBody>
      </p:sp>
      <p:graphicFrame>
        <p:nvGraphicFramePr>
          <p:cNvPr id="4" name="Objeto 3">
            <a:hlinkClick r:id="" action="ppaction://ole?verb=0"/>
            <a:extLst>
              <a:ext uri="{FF2B5EF4-FFF2-40B4-BE49-F238E27FC236}">
                <a16:creationId xmlns:a16="http://schemas.microsoft.com/office/drawing/2014/main" id="{C08BAEB2-BE41-4365-84CF-B57CDD4FD29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8689250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3" name="Presentation" r:id="rId4" imgW="4572042" imgH="3429229" progId="PowerPoint.Show.8">
                  <p:embed/>
                </p:oleObj>
              </mc:Choice>
              <mc:Fallback>
                <p:oleObj name="Presentation" r:id="rId4" imgW="4572042" imgH="3429229" progId="PowerPoint.Show.8">
                  <p:embed/>
                  <p:pic>
                    <p:nvPicPr>
                      <p:cNvPr id="4" name="Objeto 3">
                        <a:hlinkClick r:id="" action="ppaction://ole?verb=0"/>
                        <a:extLst>
                          <a:ext uri="{FF2B5EF4-FFF2-40B4-BE49-F238E27FC236}">
                            <a16:creationId xmlns:a16="http://schemas.microsoft.com/office/drawing/2014/main" id="{C08BAEB2-BE41-4365-84CF-B57CDD4FD29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92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73717647"/>
      </p:ext>
    </p:extLst>
  </p:cSld>
  <p:clrMapOvr>
    <a:masterClrMapping/>
  </p:clrMapOvr>
</p:sld>
</file>

<file path=ppt/theme/theme1.xml><?xml version="1.0" encoding="utf-8"?>
<a:theme xmlns:a="http://schemas.openxmlformats.org/drawingml/2006/main" name="1_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1772</TotalTime>
  <Words>712</Words>
  <Application>Microsoft Macintosh PowerPoint</Application>
  <PresentationFormat>Panorámica</PresentationFormat>
  <Paragraphs>119</Paragraphs>
  <Slides>10</Slides>
  <Notes>2</Notes>
  <HiddenSlides>0</HiddenSlides>
  <MMClips>0</MMClips>
  <ScaleCrop>false</ScaleCrop>
  <HeadingPairs>
    <vt:vector size="8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Wingdings</vt:lpstr>
      <vt:lpstr>1_Tema de Office</vt:lpstr>
      <vt:lpstr>Presentation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Rector</dc:creator>
  <cp:lastModifiedBy>Víctor Hugo Vergara Bustamante</cp:lastModifiedBy>
  <cp:revision>93</cp:revision>
  <dcterms:created xsi:type="dcterms:W3CDTF">2021-03-11T20:38:47Z</dcterms:created>
  <dcterms:modified xsi:type="dcterms:W3CDTF">2021-03-19T12:22:51Z</dcterms:modified>
</cp:coreProperties>
</file>