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89" r:id="rId3"/>
    <p:sldId id="296" r:id="rId4"/>
    <p:sldId id="294" r:id="rId5"/>
    <p:sldId id="295" r:id="rId6"/>
    <p:sldId id="297" r:id="rId7"/>
    <p:sldId id="298" r:id="rId8"/>
    <p:sldId id="299" r:id="rId9"/>
    <p:sldId id="300" r:id="rId10"/>
    <p:sldId id="301" r:id="rId11"/>
    <p:sldId id="302" r:id="rId12"/>
    <p:sldId id="303" r:id="rId13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71" autoAdjust="0"/>
    <p:restoredTop sz="94664" autoAdjust="0"/>
  </p:normalViewPr>
  <p:slideViewPr>
    <p:cSldViewPr snapToGrid="0">
      <p:cViewPr varScale="1">
        <p:scale>
          <a:sx n="157" d="100"/>
          <a:sy n="157" d="100"/>
        </p:scale>
        <p:origin x="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5B5BD8-30B0-5D4D-9014-C088AE83863F}" type="doc">
      <dgm:prSet loTypeId="urn:microsoft.com/office/officeart/2005/8/layout/radial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83A25EBB-ED9D-BF4A-AEE1-AE8945CA4167}">
      <dgm:prSet phldrT="[Texto]" custT="1"/>
      <dgm:spPr/>
      <dgm:t>
        <a:bodyPr/>
        <a:lstStyle/>
        <a:p>
          <a:r>
            <a:rPr lang="es-ES" sz="1400" b="1" kern="1200" dirty="0">
              <a:solidFill>
                <a:schemeClr val="tx1"/>
              </a:solidFill>
              <a:latin typeface="+mn-lt"/>
              <a:ea typeface="MS PGothic" panose="020B0600070205080204" pitchFamily="34" charset="-128"/>
              <a:cs typeface="Calibri" panose="020F0502020204030204" pitchFamily="34" charset="0"/>
            </a:rPr>
            <a:t>Planeación Desarrollo cursos y evaluación -autoevaluación</a:t>
          </a:r>
        </a:p>
      </dgm:t>
    </dgm:pt>
    <dgm:pt modelId="{0BCEBE4C-E8CD-2442-A0BD-727FCD2DCAA3}" type="parTrans" cxnId="{2F263BF0-957C-B443-8C32-D250F1F2F662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082EBAF6-9D00-E64C-93D8-383579E6CA23}" type="sibTrans" cxnId="{2F263BF0-957C-B443-8C32-D250F1F2F662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94D0BA58-293A-8F4E-8BE2-23E443B9F3FD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Reuniones de inicio semestre</a:t>
          </a:r>
        </a:p>
      </dgm:t>
    </dgm:pt>
    <dgm:pt modelId="{6AE1831E-AA35-6742-8450-371A15408CBA}" type="parTrans" cxnId="{964F85EF-EDC7-014F-B7C4-6F44F97B4286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063CB4EB-02EC-9945-B245-12447D9F106A}" type="sibTrans" cxnId="{964F85EF-EDC7-014F-B7C4-6F44F97B4286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DBEB9FFA-4C99-264D-9639-53D271D7A24D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Reuniones de cierre semestre</a:t>
          </a:r>
        </a:p>
      </dgm:t>
    </dgm:pt>
    <dgm:pt modelId="{5A67819C-2461-6343-95CA-27792A830135}" type="parTrans" cxnId="{AB68BC11-A927-3C43-835A-A02AAB26ED1D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0C09C1C1-FDC4-BA40-A0B4-E0A965EFE609}" type="sibTrans" cxnId="{AB68BC11-A927-3C43-835A-A02AAB26ED1D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4F75D76E-42FF-854C-83DA-4E513B0DE696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Capacitación colectivo académico</a:t>
          </a:r>
        </a:p>
      </dgm:t>
    </dgm:pt>
    <dgm:pt modelId="{A4AAA4E8-644C-D740-BBF0-3C0A009BE0FE}" type="parTrans" cxnId="{D8157E8A-791C-EB4E-860A-E3F2FCB46533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27280CF9-5965-F04E-B834-2CD2BA2A6773}" type="sibTrans" cxnId="{D8157E8A-791C-EB4E-860A-E3F2FCB46533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A3476932-F3A5-464F-9314-654896CD56E4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Desarrollo cursos presenciales asistidos con mediaciones tecnológicas</a:t>
          </a:r>
        </a:p>
      </dgm:t>
    </dgm:pt>
    <dgm:pt modelId="{C0187F88-845D-354A-BD37-41D01F6D665E}" type="parTrans" cxnId="{4A008000-B0C9-2849-B849-F7C3F2C28ED3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2F6225BC-BDB8-0B40-9BC0-C7DB3D50156C}" type="sibTrans" cxnId="{4A008000-B0C9-2849-B849-F7C3F2C28ED3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8E610DA1-56D7-574A-9837-3F5CAB182740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Desarrollo cursos virtuales</a:t>
          </a:r>
        </a:p>
      </dgm:t>
    </dgm:pt>
    <dgm:pt modelId="{1545649E-BB45-C949-8C9C-AF168F7E982B}" type="parTrans" cxnId="{5CCD6CC3-0C45-D54B-81E9-030547ABB9D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56D0DF35-112B-334A-A2EA-03CD4E542939}" type="sibTrans" cxnId="{5CCD6CC3-0C45-D54B-81E9-030547ABB9D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FE45583E-DEF7-8746-8849-803CD25796B8}">
      <dgm:prSet phldrT="[Texto]" custT="1"/>
      <dgm:spPr/>
      <dgm:t>
        <a:bodyPr/>
        <a:lstStyle/>
        <a:p>
          <a:r>
            <a:rPr lang="es-ES" sz="1600" b="1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Estudiantes</a:t>
          </a:r>
        </a:p>
      </dgm:t>
    </dgm:pt>
    <dgm:pt modelId="{B05774ED-F4E9-6F4C-B1EC-60B7C52CAF8A}" type="parTrans" cxnId="{7F829878-1DBF-7645-9001-95B9DD5786C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9DCE7EF0-9B2E-D541-B8BF-ECE39BA7BF0A}" type="sibTrans" cxnId="{7F829878-1DBF-7645-9001-95B9DD5786C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0D2610F8-AEFE-494E-98C3-AB7F006202BE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Conferencia inaugural pregrados</a:t>
          </a:r>
        </a:p>
      </dgm:t>
    </dgm:pt>
    <dgm:pt modelId="{1A2FCD51-6653-6644-B050-64FCE57B69A0}" type="parTrans" cxnId="{2CA68115-D0E1-274D-BB7C-E56C8A083D3B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BD3DEFFE-4A2E-E041-B360-3BDB7E5D5E34}" type="sibTrans" cxnId="{2CA68115-D0E1-274D-BB7C-E56C8A083D3B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41CE9682-A1D0-734E-9FE0-E7CEE659B63C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Videos en aulas virtuales naturaleza, intencionalidades, evaluación cursos</a:t>
          </a:r>
        </a:p>
      </dgm:t>
    </dgm:pt>
    <dgm:pt modelId="{A3D42152-58D2-914C-842B-B63E98AE078A}" type="parTrans" cxnId="{2C8D6EE0-8F29-1242-9952-31B429F1BCD5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AC66CBEE-2D5F-8645-9537-DFCAF9B3036C}" type="sibTrans" cxnId="{2C8D6EE0-8F29-1242-9952-31B429F1BCD5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129123E9-E6AC-BD4A-A57D-97E096865B00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Reunión de inducción estudiantes</a:t>
          </a:r>
          <a:r>
            <a:rPr lang="es-ES" sz="1400" dirty="0">
              <a:latin typeface="+mn-lt"/>
              <a:cs typeface="Times New Roman" panose="02020603050405020304" pitchFamily="18" charset="0"/>
            </a:rPr>
            <a:t> </a:t>
          </a:r>
        </a:p>
      </dgm:t>
    </dgm:pt>
    <dgm:pt modelId="{D255457F-4EEB-8448-B801-E8D43ABC9B4C}" type="parTrans" cxnId="{6D6396FB-09D4-C642-8012-AF0B4BC871A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E25362E5-EC79-0247-8E6D-1ECD67AA17F5}" type="sibTrans" cxnId="{6D6396FB-09D4-C642-8012-AF0B4BC871A1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46114185-BDC7-A942-9B09-7D4D0A4A8B40}">
      <dgm:prSet phldrT="[Texto]" custT="1"/>
      <dgm:spPr/>
      <dgm:t>
        <a:bodyPr/>
        <a:lstStyle/>
        <a:p>
          <a:r>
            <a:rPr lang="es-ES" sz="14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Cualificación en cursos electivos de investigación</a:t>
          </a:r>
        </a:p>
      </dgm:t>
    </dgm:pt>
    <dgm:pt modelId="{E9B80154-80C9-0349-B4BD-3CFC6FE297C7}" type="parTrans" cxnId="{662E631C-BB1E-E64F-B69C-CABFEB9FEF52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4994B317-669B-9D4A-BA39-B213DFB651F1}" type="sibTrans" cxnId="{662E631C-BB1E-E64F-B69C-CABFEB9FEF52}">
      <dgm:prSet/>
      <dgm:spPr/>
      <dgm:t>
        <a:bodyPr/>
        <a:lstStyle/>
        <a:p>
          <a:endParaRPr lang="es-ES" sz="1400">
            <a:latin typeface="+mn-lt"/>
          </a:endParaRPr>
        </a:p>
      </dgm:t>
    </dgm:pt>
    <dgm:pt modelId="{A745C8C6-C0BA-3549-8E07-A40ADA0717A7}" type="pres">
      <dgm:prSet presAssocID="{4C5B5BD8-30B0-5D4D-9014-C088AE83863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6A57DE6-92B5-7E4B-A781-1AC1D5CD07B4}" type="pres">
      <dgm:prSet presAssocID="{4C5B5BD8-30B0-5D4D-9014-C088AE83863F}" presName="cycle" presStyleCnt="0"/>
      <dgm:spPr/>
    </dgm:pt>
    <dgm:pt modelId="{2F57E0EF-269F-9444-B592-1C3E9956ECEB}" type="pres">
      <dgm:prSet presAssocID="{4C5B5BD8-30B0-5D4D-9014-C088AE83863F}" presName="centerShape" presStyleCnt="0"/>
      <dgm:spPr/>
    </dgm:pt>
    <dgm:pt modelId="{AF4956C6-BDD9-394B-B79C-A7D43BADB059}" type="pres">
      <dgm:prSet presAssocID="{4C5B5BD8-30B0-5D4D-9014-C088AE83863F}" presName="connSite" presStyleLbl="node1" presStyleIdx="0" presStyleCnt="4"/>
      <dgm:spPr/>
    </dgm:pt>
    <dgm:pt modelId="{07969217-728A-9244-8FAA-10F1DB2A044E}" type="pres">
      <dgm:prSet presAssocID="{4C5B5BD8-30B0-5D4D-9014-C088AE83863F}" presName="visible" presStyleLbl="node1" presStyleIdx="0" presStyleCnt="4" custLinFactNeighborX="-21292" custLinFactNeighborY="-3657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72224D50-3B1C-FE4F-8FE8-3ADA3078F37E}" type="pres">
      <dgm:prSet presAssocID="{0BCEBE4C-E8CD-2442-A0BD-727FCD2DCAA3}" presName="Name25" presStyleLbl="parChTrans1D1" presStyleIdx="0" presStyleCnt="3"/>
      <dgm:spPr/>
    </dgm:pt>
    <dgm:pt modelId="{E9B2FAA0-FBE2-C743-9092-4A6ABFE614FC}" type="pres">
      <dgm:prSet presAssocID="{83A25EBB-ED9D-BF4A-AEE1-AE8945CA4167}" presName="node" presStyleCnt="0"/>
      <dgm:spPr/>
    </dgm:pt>
    <dgm:pt modelId="{BA47B685-BD35-D342-BDD9-FC689B63EE46}" type="pres">
      <dgm:prSet presAssocID="{83A25EBB-ED9D-BF4A-AEE1-AE8945CA4167}" presName="parentNode" presStyleLbl="node1" presStyleIdx="1" presStyleCnt="4" custScaleX="125270" custScaleY="99577" custLinFactX="813" custLinFactNeighborX="100000" custLinFactNeighborY="-362">
        <dgm:presLayoutVars>
          <dgm:chMax val="1"/>
          <dgm:bulletEnabled val="1"/>
        </dgm:presLayoutVars>
      </dgm:prSet>
      <dgm:spPr/>
    </dgm:pt>
    <dgm:pt modelId="{B1B89CEA-E370-0348-A559-1928EB664742}" type="pres">
      <dgm:prSet presAssocID="{83A25EBB-ED9D-BF4A-AEE1-AE8945CA4167}" presName="childNode" presStyleLbl="revTx" presStyleIdx="0" presStyleCnt="3">
        <dgm:presLayoutVars>
          <dgm:bulletEnabled val="1"/>
        </dgm:presLayoutVars>
      </dgm:prSet>
      <dgm:spPr/>
    </dgm:pt>
    <dgm:pt modelId="{B5B8D9A8-D2F6-AE40-885E-A29C5C0336C3}" type="pres">
      <dgm:prSet presAssocID="{A4AAA4E8-644C-D740-BBF0-3C0A009BE0FE}" presName="Name25" presStyleLbl="parChTrans1D1" presStyleIdx="1" presStyleCnt="3"/>
      <dgm:spPr/>
    </dgm:pt>
    <dgm:pt modelId="{6CB39878-0D2B-5C46-AC1A-3BFC17051034}" type="pres">
      <dgm:prSet presAssocID="{4F75D76E-42FF-854C-83DA-4E513B0DE696}" presName="node" presStyleCnt="0"/>
      <dgm:spPr/>
    </dgm:pt>
    <dgm:pt modelId="{AE41D809-E8A5-F344-9243-AC12DA4F2403}" type="pres">
      <dgm:prSet presAssocID="{4F75D76E-42FF-854C-83DA-4E513B0DE696}" presName="parentNode" presStyleLbl="node1" presStyleIdx="2" presStyleCnt="4" custScaleX="125780">
        <dgm:presLayoutVars>
          <dgm:chMax val="1"/>
          <dgm:bulletEnabled val="1"/>
        </dgm:presLayoutVars>
      </dgm:prSet>
      <dgm:spPr/>
    </dgm:pt>
    <dgm:pt modelId="{BC9A1CB2-06F2-1741-A9CD-5F23DD564188}" type="pres">
      <dgm:prSet presAssocID="{4F75D76E-42FF-854C-83DA-4E513B0DE696}" presName="childNode" presStyleLbl="revTx" presStyleIdx="1" presStyleCnt="3">
        <dgm:presLayoutVars>
          <dgm:bulletEnabled val="1"/>
        </dgm:presLayoutVars>
      </dgm:prSet>
      <dgm:spPr/>
    </dgm:pt>
    <dgm:pt modelId="{F9A3ABA4-CC6B-2549-87D3-87ED88830622}" type="pres">
      <dgm:prSet presAssocID="{B05774ED-F4E9-6F4C-B1EC-60B7C52CAF8A}" presName="Name25" presStyleLbl="parChTrans1D1" presStyleIdx="2" presStyleCnt="3"/>
      <dgm:spPr/>
    </dgm:pt>
    <dgm:pt modelId="{A4DCABCE-4528-EF48-88F5-6F4448F4E8CD}" type="pres">
      <dgm:prSet presAssocID="{FE45583E-DEF7-8746-8849-803CD25796B8}" presName="node" presStyleCnt="0"/>
      <dgm:spPr/>
    </dgm:pt>
    <dgm:pt modelId="{F3DDD0B4-298E-8E49-9CD5-2B5EC2E3CE5C}" type="pres">
      <dgm:prSet presAssocID="{FE45583E-DEF7-8746-8849-803CD25796B8}" presName="parentNode" presStyleLbl="node1" presStyleIdx="3" presStyleCnt="4" custScaleX="134656" custScaleY="81934" custLinFactX="-145916" custLinFactNeighborX="-200000" custLinFactNeighborY="-1502">
        <dgm:presLayoutVars>
          <dgm:chMax val="1"/>
          <dgm:bulletEnabled val="1"/>
        </dgm:presLayoutVars>
      </dgm:prSet>
      <dgm:spPr/>
    </dgm:pt>
    <dgm:pt modelId="{F8B190F8-4120-0741-AC10-2A04184C94CC}" type="pres">
      <dgm:prSet presAssocID="{FE45583E-DEF7-8746-8849-803CD25796B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4A008000-B0C9-2849-B849-F7C3F2C28ED3}" srcId="{4F75D76E-42FF-854C-83DA-4E513B0DE696}" destId="{A3476932-F3A5-464F-9314-654896CD56E4}" srcOrd="0" destOrd="0" parTransId="{C0187F88-845D-354A-BD37-41D01F6D665E}" sibTransId="{2F6225BC-BDB8-0B40-9BC0-C7DB3D50156C}"/>
    <dgm:cxn modelId="{1C4C6809-836D-4B42-9069-FFB916F3748F}" type="presOf" srcId="{46114185-BDC7-A942-9B09-7D4D0A4A8B40}" destId="{BC9A1CB2-06F2-1741-A9CD-5F23DD564188}" srcOrd="0" destOrd="2" presId="urn:microsoft.com/office/officeart/2005/8/layout/radial2"/>
    <dgm:cxn modelId="{AB68BC11-A927-3C43-835A-A02AAB26ED1D}" srcId="{83A25EBB-ED9D-BF4A-AEE1-AE8945CA4167}" destId="{DBEB9FFA-4C99-264D-9639-53D271D7A24D}" srcOrd="1" destOrd="0" parTransId="{5A67819C-2461-6343-95CA-27792A830135}" sibTransId="{0C09C1C1-FDC4-BA40-A0B4-E0A965EFE609}"/>
    <dgm:cxn modelId="{76BD5413-26A2-554A-BD23-38FB8BE0C716}" type="presOf" srcId="{DBEB9FFA-4C99-264D-9639-53D271D7A24D}" destId="{B1B89CEA-E370-0348-A559-1928EB664742}" srcOrd="0" destOrd="1" presId="urn:microsoft.com/office/officeart/2005/8/layout/radial2"/>
    <dgm:cxn modelId="{2CA68115-D0E1-274D-BB7C-E56C8A083D3B}" srcId="{FE45583E-DEF7-8746-8849-803CD25796B8}" destId="{0D2610F8-AEFE-494E-98C3-AB7F006202BE}" srcOrd="0" destOrd="0" parTransId="{1A2FCD51-6653-6644-B050-64FCE57B69A0}" sibTransId="{BD3DEFFE-4A2E-E041-B360-3BDB7E5D5E34}"/>
    <dgm:cxn modelId="{662E631C-BB1E-E64F-B69C-CABFEB9FEF52}" srcId="{4F75D76E-42FF-854C-83DA-4E513B0DE696}" destId="{46114185-BDC7-A942-9B09-7D4D0A4A8B40}" srcOrd="2" destOrd="0" parTransId="{E9B80154-80C9-0349-B4BD-3CFC6FE297C7}" sibTransId="{4994B317-669B-9D4A-BA39-B213DFB651F1}"/>
    <dgm:cxn modelId="{3403B21D-E420-F544-B486-8D75085CC1CF}" type="presOf" srcId="{94D0BA58-293A-8F4E-8BE2-23E443B9F3FD}" destId="{B1B89CEA-E370-0348-A559-1928EB664742}" srcOrd="0" destOrd="0" presId="urn:microsoft.com/office/officeart/2005/8/layout/radial2"/>
    <dgm:cxn modelId="{A994403A-DC67-034A-AEA3-3BCAE92B242B}" type="presOf" srcId="{0D2610F8-AEFE-494E-98C3-AB7F006202BE}" destId="{F8B190F8-4120-0741-AC10-2A04184C94CC}" srcOrd="0" destOrd="0" presId="urn:microsoft.com/office/officeart/2005/8/layout/radial2"/>
    <dgm:cxn modelId="{01CEEE3A-FC39-1648-A4CE-67A0DEB5A2C1}" type="presOf" srcId="{41CE9682-A1D0-734E-9FE0-E7CEE659B63C}" destId="{F8B190F8-4120-0741-AC10-2A04184C94CC}" srcOrd="0" destOrd="1" presId="urn:microsoft.com/office/officeart/2005/8/layout/radial2"/>
    <dgm:cxn modelId="{DB669240-62DD-864F-9542-1FDDA0F88FD0}" type="presOf" srcId="{FE45583E-DEF7-8746-8849-803CD25796B8}" destId="{F3DDD0B4-298E-8E49-9CD5-2B5EC2E3CE5C}" srcOrd="0" destOrd="0" presId="urn:microsoft.com/office/officeart/2005/8/layout/radial2"/>
    <dgm:cxn modelId="{D957E149-1129-974F-943B-597DB4A08CA9}" type="presOf" srcId="{4F75D76E-42FF-854C-83DA-4E513B0DE696}" destId="{AE41D809-E8A5-F344-9243-AC12DA4F2403}" srcOrd="0" destOrd="0" presId="urn:microsoft.com/office/officeart/2005/8/layout/radial2"/>
    <dgm:cxn modelId="{CFF5754C-438A-C745-816F-AF94EEDC39C4}" type="presOf" srcId="{8E610DA1-56D7-574A-9837-3F5CAB182740}" destId="{BC9A1CB2-06F2-1741-A9CD-5F23DD564188}" srcOrd="0" destOrd="1" presId="urn:microsoft.com/office/officeart/2005/8/layout/radial2"/>
    <dgm:cxn modelId="{E662E563-743B-4443-8AD9-FE6BE723DB70}" type="presOf" srcId="{A3476932-F3A5-464F-9314-654896CD56E4}" destId="{BC9A1CB2-06F2-1741-A9CD-5F23DD564188}" srcOrd="0" destOrd="0" presId="urn:microsoft.com/office/officeart/2005/8/layout/radial2"/>
    <dgm:cxn modelId="{2B39F863-31C0-E040-A860-C4E2472D9AAE}" type="presOf" srcId="{129123E9-E6AC-BD4A-A57D-97E096865B00}" destId="{F8B190F8-4120-0741-AC10-2A04184C94CC}" srcOrd="0" destOrd="2" presId="urn:microsoft.com/office/officeart/2005/8/layout/radial2"/>
    <dgm:cxn modelId="{7F829878-1DBF-7645-9001-95B9DD5786C1}" srcId="{4C5B5BD8-30B0-5D4D-9014-C088AE83863F}" destId="{FE45583E-DEF7-8746-8849-803CD25796B8}" srcOrd="2" destOrd="0" parTransId="{B05774ED-F4E9-6F4C-B1EC-60B7C52CAF8A}" sibTransId="{9DCE7EF0-9B2E-D541-B8BF-ECE39BA7BF0A}"/>
    <dgm:cxn modelId="{492F9D86-9E03-0D4A-A2E9-1C7543491645}" type="presOf" srcId="{A4AAA4E8-644C-D740-BBF0-3C0A009BE0FE}" destId="{B5B8D9A8-D2F6-AE40-885E-A29C5C0336C3}" srcOrd="0" destOrd="0" presId="urn:microsoft.com/office/officeart/2005/8/layout/radial2"/>
    <dgm:cxn modelId="{D8157E8A-791C-EB4E-860A-E3F2FCB46533}" srcId="{4C5B5BD8-30B0-5D4D-9014-C088AE83863F}" destId="{4F75D76E-42FF-854C-83DA-4E513B0DE696}" srcOrd="1" destOrd="0" parTransId="{A4AAA4E8-644C-D740-BBF0-3C0A009BE0FE}" sibTransId="{27280CF9-5965-F04E-B834-2CD2BA2A6773}"/>
    <dgm:cxn modelId="{B2CFCF93-A40E-834B-9CA1-0107CAA94A37}" type="presOf" srcId="{0BCEBE4C-E8CD-2442-A0BD-727FCD2DCAA3}" destId="{72224D50-3B1C-FE4F-8FE8-3ADA3078F37E}" srcOrd="0" destOrd="0" presId="urn:microsoft.com/office/officeart/2005/8/layout/radial2"/>
    <dgm:cxn modelId="{7EA0CAAB-17C0-CA4C-B324-F4CBF630CC61}" type="presOf" srcId="{83A25EBB-ED9D-BF4A-AEE1-AE8945CA4167}" destId="{BA47B685-BD35-D342-BDD9-FC689B63EE46}" srcOrd="0" destOrd="0" presId="urn:microsoft.com/office/officeart/2005/8/layout/radial2"/>
    <dgm:cxn modelId="{7CE92EB0-E3D6-C146-A6E2-2D64A4809AF3}" type="presOf" srcId="{4C5B5BD8-30B0-5D4D-9014-C088AE83863F}" destId="{A745C8C6-C0BA-3549-8E07-A40ADA0717A7}" srcOrd="0" destOrd="0" presId="urn:microsoft.com/office/officeart/2005/8/layout/radial2"/>
    <dgm:cxn modelId="{5CCD6CC3-0C45-D54B-81E9-030547ABB9D1}" srcId="{4F75D76E-42FF-854C-83DA-4E513B0DE696}" destId="{8E610DA1-56D7-574A-9837-3F5CAB182740}" srcOrd="1" destOrd="0" parTransId="{1545649E-BB45-C949-8C9C-AF168F7E982B}" sibTransId="{56D0DF35-112B-334A-A2EA-03CD4E542939}"/>
    <dgm:cxn modelId="{2C8D6EE0-8F29-1242-9952-31B429F1BCD5}" srcId="{FE45583E-DEF7-8746-8849-803CD25796B8}" destId="{41CE9682-A1D0-734E-9FE0-E7CEE659B63C}" srcOrd="1" destOrd="0" parTransId="{A3D42152-58D2-914C-842B-B63E98AE078A}" sibTransId="{AC66CBEE-2D5F-8645-9537-DFCAF9B3036C}"/>
    <dgm:cxn modelId="{964F85EF-EDC7-014F-B7C4-6F44F97B4286}" srcId="{83A25EBB-ED9D-BF4A-AEE1-AE8945CA4167}" destId="{94D0BA58-293A-8F4E-8BE2-23E443B9F3FD}" srcOrd="0" destOrd="0" parTransId="{6AE1831E-AA35-6742-8450-371A15408CBA}" sibTransId="{063CB4EB-02EC-9945-B245-12447D9F106A}"/>
    <dgm:cxn modelId="{2F263BF0-957C-B443-8C32-D250F1F2F662}" srcId="{4C5B5BD8-30B0-5D4D-9014-C088AE83863F}" destId="{83A25EBB-ED9D-BF4A-AEE1-AE8945CA4167}" srcOrd="0" destOrd="0" parTransId="{0BCEBE4C-E8CD-2442-A0BD-727FCD2DCAA3}" sibTransId="{082EBAF6-9D00-E64C-93D8-383579E6CA23}"/>
    <dgm:cxn modelId="{605DCBF7-6D78-5442-B920-75AADF67BEA1}" type="presOf" srcId="{B05774ED-F4E9-6F4C-B1EC-60B7C52CAF8A}" destId="{F9A3ABA4-CC6B-2549-87D3-87ED88830622}" srcOrd="0" destOrd="0" presId="urn:microsoft.com/office/officeart/2005/8/layout/radial2"/>
    <dgm:cxn modelId="{6D6396FB-09D4-C642-8012-AF0B4BC871A1}" srcId="{FE45583E-DEF7-8746-8849-803CD25796B8}" destId="{129123E9-E6AC-BD4A-A57D-97E096865B00}" srcOrd="2" destOrd="0" parTransId="{D255457F-4EEB-8448-B801-E8D43ABC9B4C}" sibTransId="{E25362E5-EC79-0247-8E6D-1ECD67AA17F5}"/>
    <dgm:cxn modelId="{1AF252AE-C8E7-554D-86C5-23D5790F9A60}" type="presParOf" srcId="{A745C8C6-C0BA-3549-8E07-A40ADA0717A7}" destId="{A6A57DE6-92B5-7E4B-A781-1AC1D5CD07B4}" srcOrd="0" destOrd="0" presId="urn:microsoft.com/office/officeart/2005/8/layout/radial2"/>
    <dgm:cxn modelId="{5656680E-1DED-4E40-9A80-7BC9086CC31E}" type="presParOf" srcId="{A6A57DE6-92B5-7E4B-A781-1AC1D5CD07B4}" destId="{2F57E0EF-269F-9444-B592-1C3E9956ECEB}" srcOrd="0" destOrd="0" presId="urn:microsoft.com/office/officeart/2005/8/layout/radial2"/>
    <dgm:cxn modelId="{243F613E-D22A-ED48-8FB3-0A01C4041D3A}" type="presParOf" srcId="{2F57E0EF-269F-9444-B592-1C3E9956ECEB}" destId="{AF4956C6-BDD9-394B-B79C-A7D43BADB059}" srcOrd="0" destOrd="0" presId="urn:microsoft.com/office/officeart/2005/8/layout/radial2"/>
    <dgm:cxn modelId="{4A786C16-A6F1-8740-875E-ECECD811B75A}" type="presParOf" srcId="{2F57E0EF-269F-9444-B592-1C3E9956ECEB}" destId="{07969217-728A-9244-8FAA-10F1DB2A044E}" srcOrd="1" destOrd="0" presId="urn:microsoft.com/office/officeart/2005/8/layout/radial2"/>
    <dgm:cxn modelId="{BB342A88-00E3-D245-A7A1-87337F4EBC20}" type="presParOf" srcId="{A6A57DE6-92B5-7E4B-A781-1AC1D5CD07B4}" destId="{72224D50-3B1C-FE4F-8FE8-3ADA3078F37E}" srcOrd="1" destOrd="0" presId="urn:microsoft.com/office/officeart/2005/8/layout/radial2"/>
    <dgm:cxn modelId="{67C33934-D4E6-4A44-81A6-5C3A685D81FE}" type="presParOf" srcId="{A6A57DE6-92B5-7E4B-A781-1AC1D5CD07B4}" destId="{E9B2FAA0-FBE2-C743-9092-4A6ABFE614FC}" srcOrd="2" destOrd="0" presId="urn:microsoft.com/office/officeart/2005/8/layout/radial2"/>
    <dgm:cxn modelId="{533D9068-875D-CA42-92CA-63D1A2BAADD7}" type="presParOf" srcId="{E9B2FAA0-FBE2-C743-9092-4A6ABFE614FC}" destId="{BA47B685-BD35-D342-BDD9-FC689B63EE46}" srcOrd="0" destOrd="0" presId="urn:microsoft.com/office/officeart/2005/8/layout/radial2"/>
    <dgm:cxn modelId="{68E3D496-0BF3-7F40-9F5F-5A53B7A4D728}" type="presParOf" srcId="{E9B2FAA0-FBE2-C743-9092-4A6ABFE614FC}" destId="{B1B89CEA-E370-0348-A559-1928EB664742}" srcOrd="1" destOrd="0" presId="urn:microsoft.com/office/officeart/2005/8/layout/radial2"/>
    <dgm:cxn modelId="{8EF27873-E3B6-CA4C-9D58-5EBFB4194BD5}" type="presParOf" srcId="{A6A57DE6-92B5-7E4B-A781-1AC1D5CD07B4}" destId="{B5B8D9A8-D2F6-AE40-885E-A29C5C0336C3}" srcOrd="3" destOrd="0" presId="urn:microsoft.com/office/officeart/2005/8/layout/radial2"/>
    <dgm:cxn modelId="{D14DF1F8-BA94-044B-BF77-BEC796414E18}" type="presParOf" srcId="{A6A57DE6-92B5-7E4B-A781-1AC1D5CD07B4}" destId="{6CB39878-0D2B-5C46-AC1A-3BFC17051034}" srcOrd="4" destOrd="0" presId="urn:microsoft.com/office/officeart/2005/8/layout/radial2"/>
    <dgm:cxn modelId="{618EDA93-9621-1A4E-83B7-6EDB3FDACA2A}" type="presParOf" srcId="{6CB39878-0D2B-5C46-AC1A-3BFC17051034}" destId="{AE41D809-E8A5-F344-9243-AC12DA4F2403}" srcOrd="0" destOrd="0" presId="urn:microsoft.com/office/officeart/2005/8/layout/radial2"/>
    <dgm:cxn modelId="{3139D379-198E-2A47-A555-48373FF822C6}" type="presParOf" srcId="{6CB39878-0D2B-5C46-AC1A-3BFC17051034}" destId="{BC9A1CB2-06F2-1741-A9CD-5F23DD564188}" srcOrd="1" destOrd="0" presId="urn:microsoft.com/office/officeart/2005/8/layout/radial2"/>
    <dgm:cxn modelId="{3D617D9D-4E5D-F548-A2CB-013AE0F4CBDC}" type="presParOf" srcId="{A6A57DE6-92B5-7E4B-A781-1AC1D5CD07B4}" destId="{F9A3ABA4-CC6B-2549-87D3-87ED88830622}" srcOrd="5" destOrd="0" presId="urn:microsoft.com/office/officeart/2005/8/layout/radial2"/>
    <dgm:cxn modelId="{5C688B21-344D-0E47-B1C9-3C64CD498160}" type="presParOf" srcId="{A6A57DE6-92B5-7E4B-A781-1AC1D5CD07B4}" destId="{A4DCABCE-4528-EF48-88F5-6F4448F4E8CD}" srcOrd="6" destOrd="0" presId="urn:microsoft.com/office/officeart/2005/8/layout/radial2"/>
    <dgm:cxn modelId="{DA1DA397-A3A3-2C46-8026-2116E89716AC}" type="presParOf" srcId="{A4DCABCE-4528-EF48-88F5-6F4448F4E8CD}" destId="{F3DDD0B4-298E-8E49-9CD5-2B5EC2E3CE5C}" srcOrd="0" destOrd="0" presId="urn:microsoft.com/office/officeart/2005/8/layout/radial2"/>
    <dgm:cxn modelId="{19AF91F8-1389-2743-984F-5029D41EDFF0}" type="presParOf" srcId="{A4DCABCE-4528-EF48-88F5-6F4448F4E8CD}" destId="{F8B190F8-4120-0741-AC10-2A04184C94C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A3ABA4-CC6B-2549-87D3-87ED88830622}">
      <dsp:nvSpPr>
        <dsp:cNvPr id="0" name=""/>
        <dsp:cNvSpPr/>
      </dsp:nvSpPr>
      <dsp:spPr>
        <a:xfrm rot="9041010">
          <a:off x="1491158" y="3171056"/>
          <a:ext cx="1652691" cy="33881"/>
        </a:xfrm>
        <a:custGeom>
          <a:avLst/>
          <a:gdLst/>
          <a:ahLst/>
          <a:cxnLst/>
          <a:rect l="0" t="0" r="0" b="0"/>
          <a:pathLst>
            <a:path>
              <a:moveTo>
                <a:pt x="0" y="16940"/>
              </a:moveTo>
              <a:lnTo>
                <a:pt x="1652691" y="1694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8D9A8-D2F6-AE40-885E-A29C5C0336C3}">
      <dsp:nvSpPr>
        <dsp:cNvPr id="0" name=""/>
        <dsp:cNvSpPr/>
      </dsp:nvSpPr>
      <dsp:spPr>
        <a:xfrm>
          <a:off x="4580708" y="2333299"/>
          <a:ext cx="555833" cy="33881"/>
        </a:xfrm>
        <a:custGeom>
          <a:avLst/>
          <a:gdLst/>
          <a:ahLst/>
          <a:cxnLst/>
          <a:rect l="0" t="0" r="0" b="0"/>
          <a:pathLst>
            <a:path>
              <a:moveTo>
                <a:pt x="0" y="16940"/>
              </a:moveTo>
              <a:lnTo>
                <a:pt x="555833" y="1694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24D50-3B1C-FE4F-8FE8-3ADA3078F37E}">
      <dsp:nvSpPr>
        <dsp:cNvPr id="0" name=""/>
        <dsp:cNvSpPr/>
      </dsp:nvSpPr>
      <dsp:spPr>
        <a:xfrm rot="19911690">
          <a:off x="4473651" y="1493589"/>
          <a:ext cx="1811618" cy="33881"/>
        </a:xfrm>
        <a:custGeom>
          <a:avLst/>
          <a:gdLst/>
          <a:ahLst/>
          <a:cxnLst/>
          <a:rect l="0" t="0" r="0" b="0"/>
          <a:pathLst>
            <a:path>
              <a:moveTo>
                <a:pt x="0" y="16940"/>
              </a:moveTo>
              <a:lnTo>
                <a:pt x="1811618" y="1694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69217-728A-9244-8FAA-10F1DB2A044E}">
      <dsp:nvSpPr>
        <dsp:cNvPr id="0" name=""/>
        <dsp:cNvSpPr/>
      </dsp:nvSpPr>
      <dsp:spPr>
        <a:xfrm>
          <a:off x="2238200" y="442219"/>
          <a:ext cx="2203842" cy="2203842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47B685-BD35-D342-BDD9-FC689B63EE46}">
      <dsp:nvSpPr>
        <dsp:cNvPr id="0" name=""/>
        <dsp:cNvSpPr/>
      </dsp:nvSpPr>
      <dsp:spPr>
        <a:xfrm>
          <a:off x="6037157" y="57481"/>
          <a:ext cx="1656451" cy="131671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tx1"/>
              </a:solidFill>
              <a:latin typeface="+mn-lt"/>
              <a:ea typeface="MS PGothic" panose="020B0600070205080204" pitchFamily="34" charset="-128"/>
              <a:cs typeface="Calibri" panose="020F0502020204030204" pitchFamily="34" charset="0"/>
            </a:rPr>
            <a:t>Planeación Desarrollo cursos y evaluación -autoevaluación</a:t>
          </a:r>
        </a:p>
      </dsp:txBody>
      <dsp:txXfrm>
        <a:off x="6279739" y="250309"/>
        <a:ext cx="1171287" cy="931056"/>
      </dsp:txXfrm>
    </dsp:sp>
    <dsp:sp modelId="{B1B89CEA-E370-0348-A559-1928EB664742}">
      <dsp:nvSpPr>
        <dsp:cNvPr id="0" name=""/>
        <dsp:cNvSpPr/>
      </dsp:nvSpPr>
      <dsp:spPr>
        <a:xfrm>
          <a:off x="7408157" y="57481"/>
          <a:ext cx="2484677" cy="1316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Reuniones de inicio semestre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Reuniones de cierre semestre</a:t>
          </a:r>
        </a:p>
      </dsp:txBody>
      <dsp:txXfrm>
        <a:off x="7408157" y="57481"/>
        <a:ext cx="2484677" cy="1316712"/>
      </dsp:txXfrm>
    </dsp:sp>
    <dsp:sp modelId="{AE41D809-E8A5-F344-9243-AC12DA4F2403}">
      <dsp:nvSpPr>
        <dsp:cNvPr id="0" name=""/>
        <dsp:cNvSpPr/>
      </dsp:nvSpPr>
      <dsp:spPr>
        <a:xfrm>
          <a:off x="5136541" y="1689087"/>
          <a:ext cx="1663195" cy="132230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Capacitación colectivo académico</a:t>
          </a:r>
        </a:p>
      </dsp:txBody>
      <dsp:txXfrm>
        <a:off x="5380110" y="1882734"/>
        <a:ext cx="1176057" cy="935011"/>
      </dsp:txXfrm>
    </dsp:sp>
    <dsp:sp modelId="{BC9A1CB2-06F2-1741-A9CD-5F23DD564188}">
      <dsp:nvSpPr>
        <dsp:cNvPr id="0" name=""/>
        <dsp:cNvSpPr/>
      </dsp:nvSpPr>
      <dsp:spPr>
        <a:xfrm>
          <a:off x="6505854" y="1689087"/>
          <a:ext cx="2494793" cy="1322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Desarrollo cursos presenciales asistidos con mediaciones tecnológicas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Desarrollo cursos virtuales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Cualificación en cursos electivos de investigación</a:t>
          </a:r>
        </a:p>
      </dsp:txBody>
      <dsp:txXfrm>
        <a:off x="6505854" y="1689087"/>
        <a:ext cx="2494793" cy="1322305"/>
      </dsp:txXfrm>
    </dsp:sp>
    <dsp:sp modelId="{F3DDD0B4-298E-8E49-9CD5-2B5EC2E3CE5C}">
      <dsp:nvSpPr>
        <dsp:cNvPr id="0" name=""/>
        <dsp:cNvSpPr/>
      </dsp:nvSpPr>
      <dsp:spPr>
        <a:xfrm>
          <a:off x="52466" y="3418285"/>
          <a:ext cx="1780563" cy="108341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  <a:latin typeface="+mn-lt"/>
              <a:cs typeface="Times New Roman" panose="02020603050405020304" pitchFamily="18" charset="0"/>
            </a:rPr>
            <a:t>Estudiantes</a:t>
          </a:r>
        </a:p>
      </dsp:txBody>
      <dsp:txXfrm>
        <a:off x="313223" y="3576948"/>
        <a:ext cx="1259049" cy="766091"/>
      </dsp:txXfrm>
    </dsp:sp>
    <dsp:sp modelId="{F8B190F8-4120-0741-AC10-2A04184C94CC}">
      <dsp:nvSpPr>
        <dsp:cNvPr id="0" name=""/>
        <dsp:cNvSpPr/>
      </dsp:nvSpPr>
      <dsp:spPr>
        <a:xfrm>
          <a:off x="1392437" y="3418285"/>
          <a:ext cx="2670845" cy="108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Conferencia inaugural pregrados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Videos en aulas virtuales naturaleza, intencionalidades, evaluación cursos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400" kern="1200" dirty="0">
              <a:solidFill>
                <a:schemeClr val="accent5">
                  <a:lumMod val="50000"/>
                </a:schemeClr>
              </a:solidFill>
              <a:latin typeface="+mn-lt"/>
              <a:cs typeface="Times New Roman" panose="02020603050405020304" pitchFamily="18" charset="0"/>
            </a:rPr>
            <a:t>Reunión de inducción estudiantes</a:t>
          </a:r>
          <a:r>
            <a:rPr lang="es-ES" sz="1400" kern="1200" dirty="0">
              <a:latin typeface="+mn-lt"/>
              <a:cs typeface="Times New Roman" panose="02020603050405020304" pitchFamily="18" charset="0"/>
            </a:rPr>
            <a:t> </a:t>
          </a:r>
        </a:p>
      </dsp:txBody>
      <dsp:txXfrm>
        <a:off x="1392437" y="3418285"/>
        <a:ext cx="2670845" cy="1083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29A70-8D53-4206-8055-1999322BEA2A}" type="datetimeFigureOut">
              <a:rPr lang="es-CO" smtClean="0"/>
              <a:t>17/03/21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96F85-8040-4DAA-9917-7A1590AA5A3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139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Doctorado en Estudios Interdisciplinarios en Psicología</a:t>
            </a:r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FDB2CC-E03E-4FED-92CC-7DB6D4049C92}" type="slidenum">
              <a:rPr lang="es-CO" smtClean="0"/>
              <a:pPr>
                <a:defRPr/>
              </a:pPr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3417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2A55C-380C-4A56-81E2-322607A79CDE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B5DBF-60B3-4164-AE80-F9CB0A8ED7CD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698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4405E7-0B5A-4178-AA32-D579DC640177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2E7E3-5D46-4256-B25F-C074089ABCD6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681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D314C-ED46-4615-984D-50FDB57DC45A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7942C-A634-48E4-8717-9CBC03C8939D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1771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7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5750D9-667D-444C-ABD5-603EECA137EA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B0CB82-C2DE-4EE1-8F1A-BD0F53924432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128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C43A04-1E3B-430F-A7BF-D7BF5D2017C6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841CC-34F0-498F-8C93-266E40DA7289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767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6D2F11-9DD1-43FD-B2F1-4AA38A11611A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7C5AC-CC9A-4B4A-8169-ABD4065076F0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903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3E253A-E31D-40C7-BA3B-8848C894EEC6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71316-9C2F-4438-A8AC-E647E20A232B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530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748EE1-E3EB-4F11-B47F-5A2B9DC80EBD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347584-9B9D-41FC-BDB8-9C1A5C1F77BC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37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EDFDD-012F-4F1A-880D-0E1E4887DF81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06C481-CC3A-4146-9ECB-20DAB9D474F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961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6CA2E3-178A-4758-9FD5-8A32010D3860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F8FDC-7F92-43CE-ABA8-F759E62301F4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5282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4F2B79-A915-4A26-9745-0D73F66F7B12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B062D-5764-4ECF-AAAC-03983F1C096A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865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1F11A71-7B7F-4C60-8952-17518881C65D}" type="datetimeFigureOut">
              <a:rPr lang="es-CO" smtClean="0"/>
              <a:pPr>
                <a:defRPr/>
              </a:pPr>
              <a:t>17/03/21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953746-EDA3-4DE6-B74F-A4185D775975}" type="slidenum">
              <a:rPr lang="es-CO" smtClean="0"/>
              <a:pPr>
                <a:defRPr/>
              </a:pPr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33" y="0"/>
            <a:ext cx="1220893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151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lam.edu.co/revistas/index.php/perseitas" TargetMode="External"/><Relationship Id="rId2" Type="http://schemas.openxmlformats.org/officeDocument/2006/relationships/hyperlink" Target="https://www.funlam.edu.co/revistas/index.php/RCCS/index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1415717" y="1010653"/>
            <a:ext cx="9144000" cy="5149515"/>
          </a:xfrm>
        </p:spPr>
        <p:txBody>
          <a:bodyPr>
            <a:noAutofit/>
          </a:bodyPr>
          <a:lstStyle/>
          <a:p>
            <a:pPr eaLnBrk="1" hangingPunct="1"/>
            <a: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RENDICIÓN DE CUENTAS</a:t>
            </a: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Investigación</a:t>
            </a: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  <a:t>Isabel Cristina Puerta Lopera</a:t>
            </a: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  <a:t>Vicerrectora de Investigaciones</a:t>
            </a: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Marzo 18 de 2021</a:t>
            </a:r>
            <a:br>
              <a:rPr lang="es-CO" altLang="es-CO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O" altLang="es-CO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18804" y="2550067"/>
            <a:ext cx="9867331" cy="2463367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400" b="1" dirty="0">
                <a:ea typeface="Calibri" panose="020F0502020204030204" pitchFamily="34" charset="0"/>
                <a:cs typeface="Calibri" panose="020F0502020204030204" pitchFamily="34" charset="0"/>
              </a:rPr>
              <a:t>Certificado ICONTEC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400" b="1" dirty="0">
                <a:ea typeface="Calibri" panose="020F0502020204030204" pitchFamily="34" charset="0"/>
                <a:cs typeface="Calibri" panose="020F0502020204030204" pitchFamily="34" charset="0"/>
              </a:rPr>
              <a:t>	Calibración de Equipos de medición (garante de resultados óptimos)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O" sz="24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400" b="1" dirty="0">
                <a:ea typeface="Calibri" panose="020F0502020204030204" pitchFamily="34" charset="0"/>
                <a:cs typeface="Calibri" panose="020F0502020204030204" pitchFamily="34" charset="0"/>
              </a:rPr>
              <a:t>MEN Registros Calificados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400" b="1" dirty="0">
                <a:ea typeface="Calibri" panose="020F0502020204030204" pitchFamily="34" charset="0"/>
                <a:cs typeface="Calibri" panose="020F0502020204030204" pitchFamily="34" charset="0"/>
              </a:rPr>
              <a:t>	Equipo de docentes que apoyen la labor investigativa (Dedicación TC)</a:t>
            </a:r>
            <a:endParaRPr lang="es-CO" sz="24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400" dirty="0"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CO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6582" y="349278"/>
            <a:ext cx="290851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800" b="1" dirty="0"/>
              <a:t>1. Procesos de formación para la investigación </a:t>
            </a:r>
          </a:p>
          <a:p>
            <a:r>
              <a:rPr lang="es-ES" sz="800" b="1" dirty="0"/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1082416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93952" y="2802730"/>
            <a:ext cx="9867331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Establecidas mediante la Resolución Rectoral No. 17 de 2013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Contribuyen de manera real y efectiva a las actividades de investigación, desarrollo y producción intelectual implementada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Pretende brindar solución de las necesidades de la sociedad colombiana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Facilita la sostenibilidad, pertinencia y calidad (aporte intangible)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La generación, conservación y difusión del conocimiento, nuevos desarrollos en los ámbitos de la innovación científica y tecnológica, </a:t>
            </a:r>
          </a:p>
          <a:p>
            <a:pPr marL="285750" lvl="1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es-CO" sz="2000" b="1" dirty="0"/>
              <a:t>Relación con las labores formativas, académicas, docentes, científicas, culturales</a:t>
            </a:r>
            <a:r>
              <a:rPr lang="es-ES" sz="2000" b="1" dirty="0"/>
              <a:t> y de extensión. </a:t>
            </a:r>
            <a:endParaRPr lang="es-C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6582" y="349278"/>
            <a:ext cx="290851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800" b="1" dirty="0"/>
              <a:t>1. Procesos de formación para la investigación </a:t>
            </a:r>
          </a:p>
          <a:p>
            <a:r>
              <a:rPr lang="es-ES" sz="800" b="1" dirty="0"/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5. Gestión</a:t>
            </a:r>
            <a:endParaRPr lang="es-CO" sz="1000" b="1" dirty="0">
              <a:solidFill>
                <a:schemeClr val="tx2"/>
              </a:solidFill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2C0AA07D-5D84-5647-A29E-05B51D6BEF31}"/>
              </a:ext>
            </a:extLst>
          </p:cNvPr>
          <p:cNvSpPr txBox="1"/>
          <p:nvPr/>
        </p:nvSpPr>
        <p:spPr>
          <a:xfrm>
            <a:off x="6298928" y="1161732"/>
            <a:ext cx="4886274" cy="6722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0"/>
              </a:lnSpc>
            </a:pP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Políticas</a:t>
            </a:r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Investigativas</a:t>
            </a:r>
            <a:endParaRPr lang="en-US" sz="33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01310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04737" y="2574757"/>
            <a:ext cx="69542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9600" b="1" dirty="0"/>
              <a:t>GRACIAS…</a:t>
            </a:r>
          </a:p>
        </p:txBody>
      </p:sp>
    </p:spTree>
    <p:extLst>
      <p:ext uri="{BB962C8B-B14F-4D97-AF65-F5344CB8AC3E}">
        <p14:creationId xmlns:p14="http://schemas.microsoft.com/office/powerpoint/2010/main" val="162838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66274" y="1575098"/>
            <a:ext cx="98177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1. Procesos de formación para la investigación </a:t>
            </a:r>
          </a:p>
          <a:p>
            <a:r>
              <a:rPr lang="es-ES" sz="2800" b="1" dirty="0"/>
              <a:t>	Docencia (pregrado y posgrado)</a:t>
            </a:r>
          </a:p>
          <a:p>
            <a:r>
              <a:rPr lang="es-ES" sz="2800" b="1" dirty="0"/>
              <a:t>	Capacitación</a:t>
            </a:r>
          </a:p>
          <a:p>
            <a:r>
              <a:rPr lang="es-ES" sz="2800" b="1" dirty="0"/>
              <a:t>	Vinculación Estudiantes</a:t>
            </a:r>
          </a:p>
          <a:p>
            <a:r>
              <a:rPr lang="es-ES" sz="2800" b="1" dirty="0"/>
              <a:t>2. Investigación, Desarrollo Tecnológico, Innovación y Creación</a:t>
            </a:r>
          </a:p>
          <a:p>
            <a:r>
              <a:rPr lang="es-ES" sz="2800" b="1" dirty="0"/>
              <a:t>	Producción Científica </a:t>
            </a:r>
          </a:p>
          <a:p>
            <a:r>
              <a:rPr lang="es-ES" sz="2800" b="1" dirty="0"/>
              <a:t>3. Cumplimiento de metas</a:t>
            </a:r>
          </a:p>
          <a:p>
            <a:r>
              <a:rPr lang="es-ES" sz="2800" b="1" dirty="0"/>
              <a:t>4. Acciones de Mejora</a:t>
            </a:r>
          </a:p>
          <a:p>
            <a:r>
              <a:rPr lang="es-ES" sz="2800" b="1" dirty="0"/>
              <a:t>5. Gestión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373059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ángulo redondeado 35"/>
          <p:cNvSpPr/>
          <p:nvPr/>
        </p:nvSpPr>
        <p:spPr>
          <a:xfrm>
            <a:off x="2290321" y="5898121"/>
            <a:ext cx="7112986" cy="6020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F7A67573-7617-DB46-8B76-79FF205CD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5176" y="3304649"/>
            <a:ext cx="1913999" cy="3094977"/>
          </a:xfrm>
          <a:custGeom>
            <a:avLst/>
            <a:gdLst>
              <a:gd name="T0" fmla="*/ 5962 w 6218"/>
              <a:gd name="T1" fmla="*/ 0 h 10053"/>
              <a:gd name="T2" fmla="*/ 0 w 6218"/>
              <a:gd name="T3" fmla="*/ 0 h 10053"/>
              <a:gd name="T4" fmla="*/ 0 w 6218"/>
              <a:gd name="T5" fmla="*/ 10052 h 10053"/>
              <a:gd name="T6" fmla="*/ 0 w 6218"/>
              <a:gd name="T7" fmla="*/ 10052 h 10053"/>
              <a:gd name="T8" fmla="*/ 6217 w 6218"/>
              <a:gd name="T9" fmla="*/ 2045 h 10053"/>
              <a:gd name="T10" fmla="*/ 6217 w 6218"/>
              <a:gd name="T11" fmla="*/ 2045 h 10053"/>
              <a:gd name="T12" fmla="*/ 5962 w 6218"/>
              <a:gd name="T13" fmla="*/ 0 h 10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3">
                <a:moveTo>
                  <a:pt x="5962" y="0"/>
                </a:moveTo>
                <a:lnTo>
                  <a:pt x="0" y="0"/>
                </a:lnTo>
                <a:lnTo>
                  <a:pt x="0" y="10052"/>
                </a:lnTo>
                <a:lnTo>
                  <a:pt x="0" y="10052"/>
                </a:lnTo>
                <a:cubicBezTo>
                  <a:pt x="3574" y="9141"/>
                  <a:pt x="6217" y="5902"/>
                  <a:pt x="6217" y="2045"/>
                </a:cubicBezTo>
                <a:lnTo>
                  <a:pt x="6217" y="2045"/>
                </a:lnTo>
                <a:cubicBezTo>
                  <a:pt x="6217" y="1339"/>
                  <a:pt x="6129" y="654"/>
                  <a:pt x="596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E052CEA-7D5C-FF4B-8156-74D8E4920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199" y="4563001"/>
            <a:ext cx="3094977" cy="1913999"/>
          </a:xfrm>
          <a:custGeom>
            <a:avLst/>
            <a:gdLst>
              <a:gd name="T0" fmla="*/ 5962 w 10052"/>
              <a:gd name="T1" fmla="*/ 0 h 6219"/>
              <a:gd name="T2" fmla="*/ 0 w 10052"/>
              <a:gd name="T3" fmla="*/ 0 h 6219"/>
              <a:gd name="T4" fmla="*/ 0 w 10052"/>
              <a:gd name="T5" fmla="*/ 0 h 6219"/>
              <a:gd name="T6" fmla="*/ 8007 w 10052"/>
              <a:gd name="T7" fmla="*/ 6218 h 6219"/>
              <a:gd name="T8" fmla="*/ 8007 w 10052"/>
              <a:gd name="T9" fmla="*/ 6218 h 6219"/>
              <a:gd name="T10" fmla="*/ 10051 w 10052"/>
              <a:gd name="T11" fmla="*/ 5963 h 6219"/>
              <a:gd name="T12" fmla="*/ 10051 w 10052"/>
              <a:gd name="T13" fmla="*/ 0 h 6219"/>
              <a:gd name="T14" fmla="*/ 5962 w 10052"/>
              <a:gd name="T15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52" h="6219">
                <a:moveTo>
                  <a:pt x="5962" y="0"/>
                </a:moveTo>
                <a:lnTo>
                  <a:pt x="0" y="0"/>
                </a:lnTo>
                <a:lnTo>
                  <a:pt x="0" y="0"/>
                </a:lnTo>
                <a:cubicBezTo>
                  <a:pt x="910" y="3575"/>
                  <a:pt x="4149" y="6218"/>
                  <a:pt x="8007" y="6218"/>
                </a:cubicBezTo>
                <a:lnTo>
                  <a:pt x="8007" y="6218"/>
                </a:lnTo>
                <a:cubicBezTo>
                  <a:pt x="8712" y="6218"/>
                  <a:pt x="9397" y="6129"/>
                  <a:pt x="10051" y="5963"/>
                </a:cubicBezTo>
                <a:lnTo>
                  <a:pt x="10051" y="0"/>
                </a:lnTo>
                <a:lnTo>
                  <a:pt x="596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0D5F55D-E8A7-974A-8908-F311600AE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826" y="1469382"/>
            <a:ext cx="1913999" cy="3094977"/>
          </a:xfrm>
          <a:custGeom>
            <a:avLst/>
            <a:gdLst>
              <a:gd name="T0" fmla="*/ 0 w 6218"/>
              <a:gd name="T1" fmla="*/ 8007 h 10052"/>
              <a:gd name="T2" fmla="*/ 0 w 6218"/>
              <a:gd name="T3" fmla="*/ 8007 h 10052"/>
              <a:gd name="T4" fmla="*/ 255 w 6218"/>
              <a:gd name="T5" fmla="*/ 10051 h 10052"/>
              <a:gd name="T6" fmla="*/ 6217 w 6218"/>
              <a:gd name="T7" fmla="*/ 10051 h 10052"/>
              <a:gd name="T8" fmla="*/ 6217 w 6218"/>
              <a:gd name="T9" fmla="*/ 0 h 10052"/>
              <a:gd name="T10" fmla="*/ 6217 w 6218"/>
              <a:gd name="T11" fmla="*/ 0 h 10052"/>
              <a:gd name="T12" fmla="*/ 0 w 6218"/>
              <a:gd name="T13" fmla="*/ 8007 h 10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2">
                <a:moveTo>
                  <a:pt x="0" y="8007"/>
                </a:moveTo>
                <a:lnTo>
                  <a:pt x="0" y="8007"/>
                </a:lnTo>
                <a:cubicBezTo>
                  <a:pt x="0" y="8712"/>
                  <a:pt x="88" y="9397"/>
                  <a:pt x="255" y="10051"/>
                </a:cubicBezTo>
                <a:lnTo>
                  <a:pt x="6217" y="10051"/>
                </a:lnTo>
                <a:lnTo>
                  <a:pt x="6217" y="0"/>
                </a:lnTo>
                <a:lnTo>
                  <a:pt x="6217" y="0"/>
                </a:lnTo>
                <a:cubicBezTo>
                  <a:pt x="2643" y="910"/>
                  <a:pt x="0" y="4150"/>
                  <a:pt x="0" y="800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813E7A-6D0B-C740-8F05-3C8946391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466" y="1390650"/>
            <a:ext cx="3094977" cy="1913999"/>
          </a:xfrm>
          <a:custGeom>
            <a:avLst/>
            <a:gdLst>
              <a:gd name="T0" fmla="*/ 2045 w 10052"/>
              <a:gd name="T1" fmla="*/ 0 h 6219"/>
              <a:gd name="T2" fmla="*/ 2045 w 10052"/>
              <a:gd name="T3" fmla="*/ 0 h 6219"/>
              <a:gd name="T4" fmla="*/ 0 w 10052"/>
              <a:gd name="T5" fmla="*/ 256 h 6219"/>
              <a:gd name="T6" fmla="*/ 0 w 10052"/>
              <a:gd name="T7" fmla="*/ 6218 h 6219"/>
              <a:gd name="T8" fmla="*/ 10051 w 10052"/>
              <a:gd name="T9" fmla="*/ 6218 h 6219"/>
              <a:gd name="T10" fmla="*/ 10051 w 10052"/>
              <a:gd name="T11" fmla="*/ 6218 h 6219"/>
              <a:gd name="T12" fmla="*/ 2045 w 10052"/>
              <a:gd name="T13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2" h="6219">
                <a:moveTo>
                  <a:pt x="2045" y="0"/>
                </a:moveTo>
                <a:lnTo>
                  <a:pt x="2045" y="0"/>
                </a:lnTo>
                <a:cubicBezTo>
                  <a:pt x="1339" y="0"/>
                  <a:pt x="654" y="89"/>
                  <a:pt x="0" y="256"/>
                </a:cubicBezTo>
                <a:lnTo>
                  <a:pt x="0" y="6218"/>
                </a:lnTo>
                <a:lnTo>
                  <a:pt x="10051" y="6218"/>
                </a:lnTo>
                <a:lnTo>
                  <a:pt x="10051" y="6218"/>
                </a:lnTo>
                <a:cubicBezTo>
                  <a:pt x="9141" y="2644"/>
                  <a:pt x="5902" y="0"/>
                  <a:pt x="2045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2B4AF81-DD8B-B446-A800-37312CDD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5176" y="3303291"/>
            <a:ext cx="1009940" cy="2144765"/>
          </a:xfrm>
          <a:custGeom>
            <a:avLst/>
            <a:gdLst>
              <a:gd name="T0" fmla="*/ 3282 w 3283"/>
              <a:gd name="T1" fmla="*/ 2046 h 6967"/>
              <a:gd name="T2" fmla="*/ 3282 w 3283"/>
              <a:gd name="T3" fmla="*/ 2046 h 6967"/>
              <a:gd name="T4" fmla="*/ 0 w 3283"/>
              <a:gd name="T5" fmla="*/ 6966 h 6967"/>
              <a:gd name="T6" fmla="*/ 0 w 3283"/>
              <a:gd name="T7" fmla="*/ 0 h 6967"/>
              <a:gd name="T8" fmla="*/ 2875 w 3283"/>
              <a:gd name="T9" fmla="*/ 0 h 6967"/>
              <a:gd name="T10" fmla="*/ 2875 w 3283"/>
              <a:gd name="T11" fmla="*/ 0 h 6967"/>
              <a:gd name="T12" fmla="*/ 3282 w 3283"/>
              <a:gd name="T13" fmla="*/ 2046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2046"/>
                </a:moveTo>
                <a:lnTo>
                  <a:pt x="3282" y="2046"/>
                </a:lnTo>
                <a:cubicBezTo>
                  <a:pt x="3282" y="4263"/>
                  <a:pt x="1927" y="6165"/>
                  <a:pt x="0" y="6966"/>
                </a:cubicBezTo>
                <a:lnTo>
                  <a:pt x="0" y="0"/>
                </a:lnTo>
                <a:lnTo>
                  <a:pt x="2875" y="0"/>
                </a:lnTo>
                <a:lnTo>
                  <a:pt x="2875" y="0"/>
                </a:lnTo>
                <a:cubicBezTo>
                  <a:pt x="3138" y="630"/>
                  <a:pt x="3282" y="1321"/>
                  <a:pt x="3282" y="2046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7B6E364-9AEC-B546-B109-6F2DA421D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0411" y="4563001"/>
            <a:ext cx="2144765" cy="1009940"/>
          </a:xfrm>
          <a:custGeom>
            <a:avLst/>
            <a:gdLst>
              <a:gd name="T0" fmla="*/ 6966 w 6967"/>
              <a:gd name="T1" fmla="*/ 0 h 3283"/>
              <a:gd name="T2" fmla="*/ 6966 w 6967"/>
              <a:gd name="T3" fmla="*/ 2875 h 3283"/>
              <a:gd name="T4" fmla="*/ 6966 w 6967"/>
              <a:gd name="T5" fmla="*/ 2875 h 3283"/>
              <a:gd name="T6" fmla="*/ 4921 w 6967"/>
              <a:gd name="T7" fmla="*/ 3282 h 3283"/>
              <a:gd name="T8" fmla="*/ 4921 w 6967"/>
              <a:gd name="T9" fmla="*/ 3282 h 3283"/>
              <a:gd name="T10" fmla="*/ 0 w 6967"/>
              <a:gd name="T11" fmla="*/ 0 h 3283"/>
              <a:gd name="T12" fmla="*/ 6966 w 6967"/>
              <a:gd name="T13" fmla="*/ 0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0"/>
                </a:moveTo>
                <a:lnTo>
                  <a:pt x="6966" y="2875"/>
                </a:lnTo>
                <a:lnTo>
                  <a:pt x="6966" y="2875"/>
                </a:lnTo>
                <a:cubicBezTo>
                  <a:pt x="6336" y="3138"/>
                  <a:pt x="5645" y="3282"/>
                  <a:pt x="4921" y="3282"/>
                </a:cubicBezTo>
                <a:lnTo>
                  <a:pt x="4921" y="3282"/>
                </a:lnTo>
                <a:cubicBezTo>
                  <a:pt x="2703" y="3282"/>
                  <a:pt x="802" y="1927"/>
                  <a:pt x="0" y="0"/>
                </a:cubicBezTo>
                <a:lnTo>
                  <a:pt x="6966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B4B8B4A-8A2E-804D-833C-8D40D3963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526" y="2418236"/>
            <a:ext cx="1009940" cy="2144765"/>
          </a:xfrm>
          <a:custGeom>
            <a:avLst/>
            <a:gdLst>
              <a:gd name="T0" fmla="*/ 3282 w 3283"/>
              <a:gd name="T1" fmla="*/ 0 h 6967"/>
              <a:gd name="T2" fmla="*/ 3282 w 3283"/>
              <a:gd name="T3" fmla="*/ 6966 h 6967"/>
              <a:gd name="T4" fmla="*/ 407 w 3283"/>
              <a:gd name="T5" fmla="*/ 6966 h 6967"/>
              <a:gd name="T6" fmla="*/ 407 w 3283"/>
              <a:gd name="T7" fmla="*/ 6966 h 6967"/>
              <a:gd name="T8" fmla="*/ 0 w 3283"/>
              <a:gd name="T9" fmla="*/ 4921 h 6967"/>
              <a:gd name="T10" fmla="*/ 0 w 3283"/>
              <a:gd name="T11" fmla="*/ 4921 h 6967"/>
              <a:gd name="T12" fmla="*/ 3282 w 3283"/>
              <a:gd name="T13" fmla="*/ 0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0"/>
                </a:moveTo>
                <a:lnTo>
                  <a:pt x="3282" y="6966"/>
                </a:lnTo>
                <a:lnTo>
                  <a:pt x="407" y="6966"/>
                </a:lnTo>
                <a:lnTo>
                  <a:pt x="407" y="6966"/>
                </a:lnTo>
                <a:cubicBezTo>
                  <a:pt x="144" y="6337"/>
                  <a:pt x="0" y="5645"/>
                  <a:pt x="0" y="4921"/>
                </a:cubicBezTo>
                <a:lnTo>
                  <a:pt x="0" y="4921"/>
                </a:lnTo>
                <a:cubicBezTo>
                  <a:pt x="0" y="2703"/>
                  <a:pt x="1355" y="801"/>
                  <a:pt x="3282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0F7BD78-068C-B54B-B3C1-97DA8EE5C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466" y="2293351"/>
            <a:ext cx="2144765" cy="1009940"/>
          </a:xfrm>
          <a:custGeom>
            <a:avLst/>
            <a:gdLst>
              <a:gd name="T0" fmla="*/ 6966 w 6967"/>
              <a:gd name="T1" fmla="*/ 3282 h 3283"/>
              <a:gd name="T2" fmla="*/ 0 w 6967"/>
              <a:gd name="T3" fmla="*/ 3282 h 3283"/>
              <a:gd name="T4" fmla="*/ 0 w 6967"/>
              <a:gd name="T5" fmla="*/ 407 h 3283"/>
              <a:gd name="T6" fmla="*/ 0 w 6967"/>
              <a:gd name="T7" fmla="*/ 407 h 3283"/>
              <a:gd name="T8" fmla="*/ 2046 w 6967"/>
              <a:gd name="T9" fmla="*/ 0 h 3283"/>
              <a:gd name="T10" fmla="*/ 2046 w 6967"/>
              <a:gd name="T11" fmla="*/ 0 h 3283"/>
              <a:gd name="T12" fmla="*/ 6966 w 6967"/>
              <a:gd name="T13" fmla="*/ 3282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3282"/>
                </a:moveTo>
                <a:lnTo>
                  <a:pt x="0" y="3282"/>
                </a:lnTo>
                <a:lnTo>
                  <a:pt x="0" y="407"/>
                </a:lnTo>
                <a:lnTo>
                  <a:pt x="0" y="407"/>
                </a:lnTo>
                <a:cubicBezTo>
                  <a:pt x="630" y="144"/>
                  <a:pt x="1321" y="0"/>
                  <a:pt x="2046" y="0"/>
                </a:cubicBezTo>
                <a:lnTo>
                  <a:pt x="2046" y="0"/>
                </a:lnTo>
                <a:cubicBezTo>
                  <a:pt x="4263" y="0"/>
                  <a:pt x="6164" y="1355"/>
                  <a:pt x="6966" y="328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5130D4C-6D89-6A4F-B7A7-D2FE46EC2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706" y="1402867"/>
            <a:ext cx="2090467" cy="1779612"/>
          </a:xfrm>
          <a:custGeom>
            <a:avLst/>
            <a:gdLst>
              <a:gd name="T0" fmla="*/ 6790 w 6791"/>
              <a:gd name="T1" fmla="*/ 5779 h 5780"/>
              <a:gd name="T2" fmla="*/ 1604 w 6791"/>
              <a:gd name="T3" fmla="*/ 593 h 5780"/>
              <a:gd name="T4" fmla="*/ 1604 w 6791"/>
              <a:gd name="T5" fmla="*/ 593 h 5780"/>
              <a:gd name="T6" fmla="*/ 0 w 6791"/>
              <a:gd name="T7" fmla="*/ 1257 h 5780"/>
              <a:gd name="T8" fmla="*/ 0 w 6791"/>
              <a:gd name="T9" fmla="*/ 5779 h 5780"/>
              <a:gd name="T10" fmla="*/ 6790 w 6791"/>
              <a:gd name="T11" fmla="*/ 5779 h 5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80">
                <a:moveTo>
                  <a:pt x="6790" y="5779"/>
                </a:moveTo>
                <a:lnTo>
                  <a:pt x="1604" y="593"/>
                </a:lnTo>
                <a:lnTo>
                  <a:pt x="1604" y="593"/>
                </a:lnTo>
                <a:cubicBezTo>
                  <a:pt x="1012" y="0"/>
                  <a:pt x="0" y="420"/>
                  <a:pt x="0" y="1257"/>
                </a:cubicBezTo>
                <a:lnTo>
                  <a:pt x="0" y="5779"/>
                </a:lnTo>
                <a:lnTo>
                  <a:pt x="6790" y="577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D4BEDE-78EE-0644-94F4-10558EE35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2327" y="4269793"/>
            <a:ext cx="1779612" cy="2090467"/>
          </a:xfrm>
          <a:custGeom>
            <a:avLst/>
            <a:gdLst>
              <a:gd name="T0" fmla="*/ 5778 w 5779"/>
              <a:gd name="T1" fmla="*/ 0 h 6791"/>
              <a:gd name="T2" fmla="*/ 592 w 5779"/>
              <a:gd name="T3" fmla="*/ 5186 h 6791"/>
              <a:gd name="T4" fmla="*/ 592 w 5779"/>
              <a:gd name="T5" fmla="*/ 5186 h 6791"/>
              <a:gd name="T6" fmla="*/ 1256 w 5779"/>
              <a:gd name="T7" fmla="*/ 6790 h 6791"/>
              <a:gd name="T8" fmla="*/ 5778 w 5779"/>
              <a:gd name="T9" fmla="*/ 6790 h 6791"/>
              <a:gd name="T10" fmla="*/ 5778 w 5779"/>
              <a:gd name="T11" fmla="*/ 0 h 6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1">
                <a:moveTo>
                  <a:pt x="5778" y="0"/>
                </a:moveTo>
                <a:lnTo>
                  <a:pt x="592" y="5186"/>
                </a:lnTo>
                <a:lnTo>
                  <a:pt x="592" y="5186"/>
                </a:lnTo>
                <a:cubicBezTo>
                  <a:pt x="0" y="5778"/>
                  <a:pt x="419" y="6790"/>
                  <a:pt x="1256" y="6790"/>
                </a:cubicBezTo>
                <a:lnTo>
                  <a:pt x="5778" y="6790"/>
                </a:lnTo>
                <a:lnTo>
                  <a:pt x="577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A24EDE6-B55F-A44E-969B-088A45AC4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253" y="4678385"/>
            <a:ext cx="2090467" cy="1778255"/>
          </a:xfrm>
          <a:custGeom>
            <a:avLst/>
            <a:gdLst>
              <a:gd name="T0" fmla="*/ 0 w 6791"/>
              <a:gd name="T1" fmla="*/ 0 h 5778"/>
              <a:gd name="T2" fmla="*/ 5186 w 6791"/>
              <a:gd name="T3" fmla="*/ 5186 h 5778"/>
              <a:gd name="T4" fmla="*/ 5186 w 6791"/>
              <a:gd name="T5" fmla="*/ 5186 h 5778"/>
              <a:gd name="T6" fmla="*/ 6790 w 6791"/>
              <a:gd name="T7" fmla="*/ 4521 h 5778"/>
              <a:gd name="T8" fmla="*/ 6790 w 6791"/>
              <a:gd name="T9" fmla="*/ 0 h 5778"/>
              <a:gd name="T10" fmla="*/ 0 w 6791"/>
              <a:gd name="T11" fmla="*/ 0 h 5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78">
                <a:moveTo>
                  <a:pt x="0" y="0"/>
                </a:moveTo>
                <a:lnTo>
                  <a:pt x="5186" y="5186"/>
                </a:lnTo>
                <a:lnTo>
                  <a:pt x="5186" y="5186"/>
                </a:lnTo>
                <a:cubicBezTo>
                  <a:pt x="5778" y="5777"/>
                  <a:pt x="6790" y="5359"/>
                  <a:pt x="6790" y="4521"/>
                </a:cubicBezTo>
                <a:lnTo>
                  <a:pt x="6790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DBC7E13-5948-1B41-811E-D931E4C6E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844" y="1499245"/>
            <a:ext cx="1779612" cy="2090467"/>
          </a:xfrm>
          <a:custGeom>
            <a:avLst/>
            <a:gdLst>
              <a:gd name="T0" fmla="*/ 0 w 5779"/>
              <a:gd name="T1" fmla="*/ 6789 h 6790"/>
              <a:gd name="T2" fmla="*/ 5186 w 5779"/>
              <a:gd name="T3" fmla="*/ 1603 h 6790"/>
              <a:gd name="T4" fmla="*/ 5186 w 5779"/>
              <a:gd name="T5" fmla="*/ 1603 h 6790"/>
              <a:gd name="T6" fmla="*/ 4522 w 5779"/>
              <a:gd name="T7" fmla="*/ 0 h 6790"/>
              <a:gd name="T8" fmla="*/ 0 w 5779"/>
              <a:gd name="T9" fmla="*/ 0 h 6790"/>
              <a:gd name="T10" fmla="*/ 0 w 5779"/>
              <a:gd name="T11" fmla="*/ 6789 h 6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0">
                <a:moveTo>
                  <a:pt x="0" y="6789"/>
                </a:moveTo>
                <a:lnTo>
                  <a:pt x="5186" y="1603"/>
                </a:lnTo>
                <a:lnTo>
                  <a:pt x="5186" y="1603"/>
                </a:lnTo>
                <a:cubicBezTo>
                  <a:pt x="5778" y="1012"/>
                  <a:pt x="5358" y="0"/>
                  <a:pt x="4522" y="0"/>
                </a:cubicBezTo>
                <a:lnTo>
                  <a:pt x="0" y="0"/>
                </a:lnTo>
                <a:lnTo>
                  <a:pt x="0" y="678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B2FEEF0F-4A2C-7A40-9A86-367434899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079" y="2510904"/>
            <a:ext cx="2844486" cy="2844486"/>
          </a:xfrm>
          <a:custGeom>
            <a:avLst/>
            <a:gdLst>
              <a:gd name="T0" fmla="*/ 8493 w 8494"/>
              <a:gd name="T1" fmla="*/ 4247 h 8494"/>
              <a:gd name="T2" fmla="*/ 8493 w 8494"/>
              <a:gd name="T3" fmla="*/ 4247 h 8494"/>
              <a:gd name="T4" fmla="*/ 4247 w 8494"/>
              <a:gd name="T5" fmla="*/ 0 h 8494"/>
              <a:gd name="T6" fmla="*/ 4247 w 8494"/>
              <a:gd name="T7" fmla="*/ 0 h 8494"/>
              <a:gd name="T8" fmla="*/ 0 w 8494"/>
              <a:gd name="T9" fmla="*/ 4247 h 8494"/>
              <a:gd name="T10" fmla="*/ 0 w 8494"/>
              <a:gd name="T11" fmla="*/ 4247 h 8494"/>
              <a:gd name="T12" fmla="*/ 4247 w 8494"/>
              <a:gd name="T13" fmla="*/ 8493 h 8494"/>
              <a:gd name="T14" fmla="*/ 4247 w 8494"/>
              <a:gd name="T15" fmla="*/ 8493 h 8494"/>
              <a:gd name="T16" fmla="*/ 8493 w 8494"/>
              <a:gd name="T17" fmla="*/ 4247 h 8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94" h="8494">
                <a:moveTo>
                  <a:pt x="8493" y="4247"/>
                </a:moveTo>
                <a:lnTo>
                  <a:pt x="8493" y="4247"/>
                </a:lnTo>
                <a:cubicBezTo>
                  <a:pt x="8493" y="1902"/>
                  <a:pt x="6592" y="0"/>
                  <a:pt x="4247" y="0"/>
                </a:cubicBezTo>
                <a:lnTo>
                  <a:pt x="4247" y="0"/>
                </a:lnTo>
                <a:cubicBezTo>
                  <a:pt x="1901" y="0"/>
                  <a:pt x="0" y="1902"/>
                  <a:pt x="0" y="4247"/>
                </a:cubicBezTo>
                <a:lnTo>
                  <a:pt x="0" y="4247"/>
                </a:lnTo>
                <a:cubicBezTo>
                  <a:pt x="0" y="6592"/>
                  <a:pt x="1901" y="8493"/>
                  <a:pt x="4247" y="8493"/>
                </a:cubicBezTo>
                <a:lnTo>
                  <a:pt x="4247" y="8493"/>
                </a:lnTo>
                <a:cubicBezTo>
                  <a:pt x="6592" y="8493"/>
                  <a:pt x="8493" y="6592"/>
                  <a:pt x="8493" y="424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66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F8B5DA-50D6-F24C-852F-13EEC943F004}"/>
              </a:ext>
            </a:extLst>
          </p:cNvPr>
          <p:cNvSpPr txBox="1"/>
          <p:nvPr/>
        </p:nvSpPr>
        <p:spPr>
          <a:xfrm>
            <a:off x="4924967" y="3633065"/>
            <a:ext cx="2340705" cy="60016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DOCENCIA</a:t>
            </a:r>
          </a:p>
        </p:txBody>
      </p:sp>
      <p:sp>
        <p:nvSpPr>
          <p:cNvPr id="24" name="Shape 2603">
            <a:extLst>
              <a:ext uri="{FF2B5EF4-FFF2-40B4-BE49-F238E27FC236}">
                <a16:creationId xmlns:a16="http://schemas.microsoft.com/office/drawing/2014/main" id="{E250A979-7B02-104C-A16C-7A8E4E793B50}"/>
              </a:ext>
            </a:extLst>
          </p:cNvPr>
          <p:cNvSpPr>
            <a:spLocks noChangeAspect="1"/>
          </p:cNvSpPr>
          <p:nvPr/>
        </p:nvSpPr>
        <p:spPr>
          <a:xfrm>
            <a:off x="5966605" y="1675515"/>
            <a:ext cx="366269" cy="332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06">
            <a:extLst>
              <a:ext uri="{FF2B5EF4-FFF2-40B4-BE49-F238E27FC236}">
                <a16:creationId xmlns:a16="http://schemas.microsoft.com/office/drawing/2014/main" id="{D66A008B-06D6-6642-B562-2D7EFFAEEC67}"/>
              </a:ext>
            </a:extLst>
          </p:cNvPr>
          <p:cNvSpPr>
            <a:spLocks noChangeAspect="1"/>
          </p:cNvSpPr>
          <p:nvPr/>
        </p:nvSpPr>
        <p:spPr>
          <a:xfrm>
            <a:off x="5865741" y="5841836"/>
            <a:ext cx="366269" cy="3662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615">
            <a:extLst>
              <a:ext uri="{FF2B5EF4-FFF2-40B4-BE49-F238E27FC236}">
                <a16:creationId xmlns:a16="http://schemas.microsoft.com/office/drawing/2014/main" id="{989AE2EB-43D5-A64F-BB5A-249A633CE162}"/>
              </a:ext>
            </a:extLst>
          </p:cNvPr>
          <p:cNvSpPr>
            <a:spLocks noChangeAspect="1"/>
          </p:cNvSpPr>
          <p:nvPr/>
        </p:nvSpPr>
        <p:spPr>
          <a:xfrm>
            <a:off x="8004011" y="3750012"/>
            <a:ext cx="366269" cy="3662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33">
            <a:extLst>
              <a:ext uri="{FF2B5EF4-FFF2-40B4-BE49-F238E27FC236}">
                <a16:creationId xmlns:a16="http://schemas.microsoft.com/office/drawing/2014/main" id="{BF04FB99-D3AD-7247-8E0F-CCD7C2447357}"/>
              </a:ext>
            </a:extLst>
          </p:cNvPr>
          <p:cNvSpPr>
            <a:spLocks noChangeAspect="1"/>
          </p:cNvSpPr>
          <p:nvPr/>
        </p:nvSpPr>
        <p:spPr>
          <a:xfrm>
            <a:off x="3819402" y="3750012"/>
            <a:ext cx="366269" cy="3662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796597" y="1748823"/>
            <a:ext cx="4590080" cy="1338828"/>
            <a:chOff x="796597" y="1748823"/>
            <a:chExt cx="4590080" cy="1338828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D3E89F3-2C3A-2F45-8F84-0576DF40A365}"/>
                </a:ext>
              </a:extLst>
            </p:cNvPr>
            <p:cNvSpPr txBox="1"/>
            <p:nvPr/>
          </p:nvSpPr>
          <p:spPr>
            <a:xfrm>
              <a:off x="3613435" y="2146486"/>
              <a:ext cx="1773242" cy="830997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Cursos</a:t>
              </a:r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Electivos</a:t>
              </a:r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: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2020-1: 355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2020-2: 475</a:t>
              </a:r>
            </a:p>
          </p:txBody>
        </p:sp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38DBBA69-310B-5847-A1C6-7A159F88A74D}"/>
                </a:ext>
              </a:extLst>
            </p:cNvPr>
            <p:cNvSpPr txBox="1">
              <a:spLocks/>
            </p:cNvSpPr>
            <p:nvPr/>
          </p:nvSpPr>
          <p:spPr>
            <a:xfrm>
              <a:off x="796597" y="1748823"/>
              <a:ext cx="2765730" cy="1338828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Creación</a:t>
              </a:r>
              <a:endPara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endParaRPr>
            </a:p>
            <a:p>
              <a:pPr marL="342900" indent="-342900" algn="r">
                <a:lnSpc>
                  <a:spcPct val="100000"/>
                </a:lnSpc>
                <a:spcBef>
                  <a:spcPts val="0"/>
                </a:spcBef>
                <a:buAutoNum type="alphaUcParenR"/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10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cursos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Formación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Humano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Integral (5p y 5v).</a:t>
              </a:r>
            </a:p>
            <a:p>
              <a:pPr marL="342900" indent="-342900" algn="r">
                <a:lnSpc>
                  <a:spcPct val="100000"/>
                </a:lnSpc>
                <a:spcBef>
                  <a:spcPts val="0"/>
                </a:spcBef>
                <a:buAutoNum type="alphaUcParenR"/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4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cursos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disciplinares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(2p y 2v)</a:t>
              </a:r>
            </a:p>
            <a:p>
              <a:pPr marL="342900" indent="-342900" algn="r">
                <a:lnSpc>
                  <a:spcPct val="100000"/>
                </a:lnSpc>
                <a:spcBef>
                  <a:spcPts val="0"/>
                </a:spcBef>
                <a:buAutoNum type="alphaUcParenR"/>
              </a:pP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Adecuación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Aulas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Virtuales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apoyo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1157549" y="5173753"/>
            <a:ext cx="4091469" cy="914179"/>
            <a:chOff x="1157549" y="5173753"/>
            <a:chExt cx="4091469" cy="91417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3DB2AB1-573B-F04D-B562-E429734BCB00}"/>
                </a:ext>
              </a:extLst>
            </p:cNvPr>
            <p:cNvSpPr txBox="1"/>
            <p:nvPr/>
          </p:nvSpPr>
          <p:spPr>
            <a:xfrm>
              <a:off x="3785156" y="5503157"/>
              <a:ext cx="1463862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Maestrías</a:t>
              </a:r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</a:p>
            <a:p>
              <a:pPr algn="r"/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y </a:t>
              </a:r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Doctorados</a:t>
              </a:r>
              <a:endParaRPr lang="en-US" sz="1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5DC99F8D-6AC0-104D-82EB-7A49670E4258}"/>
                </a:ext>
              </a:extLst>
            </p:cNvPr>
            <p:cNvSpPr txBox="1">
              <a:spLocks/>
            </p:cNvSpPr>
            <p:nvPr/>
          </p:nvSpPr>
          <p:spPr>
            <a:xfrm>
              <a:off x="1157549" y="5173753"/>
              <a:ext cx="2510326" cy="692497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ts val="0"/>
                </a:spcBef>
              </a:pPr>
              <a:r>
                <a:rPr lang="en-US" sz="1250" dirty="0" err="1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R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evisión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y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actualización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9 CD y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proyecta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el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desarrollo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los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cursos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presenciales</a:t>
              </a:r>
              <a:endPara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endParaRPr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6826522" y="1480691"/>
            <a:ext cx="4186436" cy="1455145"/>
            <a:chOff x="6826522" y="1480691"/>
            <a:chExt cx="4186436" cy="145514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6C76B23-77E9-3F4E-ADD5-241B2651148E}"/>
                </a:ext>
              </a:extLst>
            </p:cNvPr>
            <p:cNvSpPr txBox="1"/>
            <p:nvPr/>
          </p:nvSpPr>
          <p:spPr>
            <a:xfrm>
              <a:off x="6826522" y="1480691"/>
              <a:ext cx="1503938" cy="830997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Pregrado</a:t>
              </a:r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: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2020-1: 4,708</a:t>
              </a:r>
            </a:p>
            <a:p>
              <a:r>
                <a:rPr lang="en-US" sz="1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2020-2: 4,737</a:t>
              </a:r>
            </a:p>
          </p:txBody>
        </p:sp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45CAAD6C-7ADD-D14A-BEE7-791909310F48}"/>
                </a:ext>
              </a:extLst>
            </p:cNvPr>
            <p:cNvSpPr txBox="1">
              <a:spLocks/>
            </p:cNvSpPr>
            <p:nvPr/>
          </p:nvSpPr>
          <p:spPr>
            <a:xfrm>
              <a:off x="8502632" y="1812452"/>
              <a:ext cx="2510326" cy="1123384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3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cursos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: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Modalidad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Presencial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y Virtual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Cancelaciones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cursos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: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2020-1: 552 (11%)  (Total: 5,063)</a:t>
              </a: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2020-2: 472 (9%)  (Total: 5,212)</a:t>
              </a: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6926908" y="4708868"/>
            <a:ext cx="4876070" cy="692497"/>
            <a:chOff x="6926908" y="4708868"/>
            <a:chExt cx="4876070" cy="692497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6AAB5D0-B4FC-9E48-A53C-8BC1CDDCFD5B}"/>
                </a:ext>
              </a:extLst>
            </p:cNvPr>
            <p:cNvSpPr txBox="1"/>
            <p:nvPr/>
          </p:nvSpPr>
          <p:spPr>
            <a:xfrm>
              <a:off x="6926908" y="4951049"/>
              <a:ext cx="1614546" cy="338554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r"/>
              <a:r>
                <a:rPr lang="en-US" sz="1600" b="1" dirty="0" err="1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Especialización</a:t>
              </a:r>
              <a:endParaRPr lang="en-US" sz="1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35" name="Subtitle 2">
              <a:extLst>
                <a:ext uri="{FF2B5EF4-FFF2-40B4-BE49-F238E27FC236}">
                  <a16:creationId xmlns:a16="http://schemas.microsoft.com/office/drawing/2014/main" id="{87AA4A1D-D4AE-3042-BB2B-FB9B983D5483}"/>
                </a:ext>
              </a:extLst>
            </p:cNvPr>
            <p:cNvSpPr txBox="1">
              <a:spLocks/>
            </p:cNvSpPr>
            <p:nvPr/>
          </p:nvSpPr>
          <p:spPr>
            <a:xfrm>
              <a:off x="8533231" y="4708868"/>
              <a:ext cx="3269747" cy="692497"/>
            </a:xfrm>
            <a:prstGeom prst="rect">
              <a:avLst/>
            </a:prstGeom>
          </p:spPr>
          <p:txBody>
            <a:bodyPr vert="horz" wrap="square" lIns="45720" tIns="22860" rIns="45720" bIns="2286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Diseño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3 CD de TG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Modalidad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Investigativa</a:t>
              </a:r>
              <a:endPara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endParaRPr>
            </a:p>
            <a:p>
              <a:pPr algn="l">
                <a:lnSpc>
                  <a:spcPct val="100000"/>
                </a:lnSpc>
                <a:spcBef>
                  <a:spcPts val="0"/>
                </a:spcBef>
              </a:pP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Se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crea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Aula Virtual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Fundamentación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Teórica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Trabajos</a:t>
              </a:r>
              <a:r>
                <a:rPr lang="en-US" sz="1400" b="1" dirty="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 de </a:t>
              </a:r>
              <a:r>
                <a:rPr lang="en-US" sz="1400" b="1" dirty="0" err="1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  <a:cs typeface="Calibri" panose="020F0502020204030204" pitchFamily="34" charset="0"/>
                </a:rPr>
                <a:t>Grado</a:t>
              </a:r>
              <a:endPara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endParaRPr>
            </a:p>
          </p:txBody>
        </p:sp>
      </p:grpSp>
      <p:sp>
        <p:nvSpPr>
          <p:cNvPr id="37" name="Rectángulo 36"/>
          <p:cNvSpPr/>
          <p:nvPr/>
        </p:nvSpPr>
        <p:spPr>
          <a:xfrm>
            <a:off x="556582" y="349278"/>
            <a:ext cx="311129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b="1" dirty="0">
                <a:solidFill>
                  <a:schemeClr val="tx2"/>
                </a:solidFill>
              </a:rPr>
              <a:t>1. Procesos de formación para la investigación 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353534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999A75CE-8617-CD41-B50A-8FAA6BD9E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617480"/>
              </p:ext>
            </p:extLst>
          </p:nvPr>
        </p:nvGraphicFramePr>
        <p:xfrm>
          <a:off x="483909" y="1179096"/>
          <a:ext cx="11708091" cy="4583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9B4716-49B2-DC47-97B2-B5AFC9D1F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684A7-82DE-4FDB-BF73-1FB272505D29}" type="slidenum">
              <a:rPr lang="es-CO" smtClean="0"/>
              <a:pPr>
                <a:defRPr/>
              </a:pPr>
              <a:t>4</a:t>
            </a:fld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556582" y="349278"/>
            <a:ext cx="311129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b="1" dirty="0">
                <a:solidFill>
                  <a:schemeClr val="tx2"/>
                </a:solidFill>
              </a:rPr>
              <a:t>1. Procesos de formación para la investigación 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	</a:t>
            </a:r>
            <a:r>
              <a:rPr lang="es-ES" sz="800" b="1" dirty="0"/>
              <a:t>Docencia (pregrado y posgrado)</a:t>
            </a:r>
          </a:p>
          <a:p>
            <a:r>
              <a:rPr lang="es-ES" sz="800" b="1" dirty="0"/>
              <a:t>	</a:t>
            </a:r>
            <a:r>
              <a:rPr lang="es-ES" sz="1000" b="1" dirty="0">
                <a:solidFill>
                  <a:schemeClr val="tx2"/>
                </a:solidFill>
              </a:rPr>
              <a:t>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368357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upo 34"/>
          <p:cNvGrpSpPr/>
          <p:nvPr/>
        </p:nvGrpSpPr>
        <p:grpSpPr>
          <a:xfrm>
            <a:off x="1710092" y="1179402"/>
            <a:ext cx="3791861" cy="3791861"/>
            <a:chOff x="686031" y="1498460"/>
            <a:chExt cx="3791861" cy="3791861"/>
          </a:xfrm>
        </p:grpSpPr>
        <p:sp>
          <p:nvSpPr>
            <p:cNvPr id="9" name="Forma libre 8"/>
            <p:cNvSpPr/>
            <p:nvPr/>
          </p:nvSpPr>
          <p:spPr>
            <a:xfrm>
              <a:off x="686031" y="1498460"/>
              <a:ext cx="3791861" cy="3791861"/>
            </a:xfrm>
            <a:custGeom>
              <a:avLst/>
              <a:gdLst>
                <a:gd name="connsiteX0" fmla="*/ 0 w 1786157"/>
                <a:gd name="connsiteY0" fmla="*/ 893079 h 1786157"/>
                <a:gd name="connsiteX1" fmla="*/ 893079 w 1786157"/>
                <a:gd name="connsiteY1" fmla="*/ 0 h 1786157"/>
                <a:gd name="connsiteX2" fmla="*/ 1786158 w 1786157"/>
                <a:gd name="connsiteY2" fmla="*/ 893079 h 1786157"/>
                <a:gd name="connsiteX3" fmla="*/ 893079 w 1786157"/>
                <a:gd name="connsiteY3" fmla="*/ 1786158 h 1786157"/>
                <a:gd name="connsiteX4" fmla="*/ 0 w 1786157"/>
                <a:gd name="connsiteY4" fmla="*/ 893079 h 1786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6157" h="1786157">
                  <a:moveTo>
                    <a:pt x="0" y="893079"/>
                  </a:moveTo>
                  <a:cubicBezTo>
                    <a:pt x="0" y="399845"/>
                    <a:pt x="399845" y="0"/>
                    <a:pt x="893079" y="0"/>
                  </a:cubicBezTo>
                  <a:cubicBezTo>
                    <a:pt x="1386313" y="0"/>
                    <a:pt x="1786158" y="399845"/>
                    <a:pt x="1786158" y="893079"/>
                  </a:cubicBezTo>
                  <a:cubicBezTo>
                    <a:pt x="1786158" y="1386313"/>
                    <a:pt x="1386313" y="1786158"/>
                    <a:pt x="893079" y="1786158"/>
                  </a:cubicBezTo>
                  <a:cubicBezTo>
                    <a:pt x="399845" y="1786158"/>
                    <a:pt x="0" y="1386313"/>
                    <a:pt x="0" y="893079"/>
                  </a:cubicBezTo>
                  <a:close/>
                </a:path>
              </a:pathLst>
            </a:cu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1577" tIns="261577" rIns="261577" bIns="261577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800" b="1" kern="1200" dirty="0">
                  <a:solidFill>
                    <a:schemeClr val="tx1"/>
                  </a:solidFill>
                  <a:latin typeface="+mn-lt"/>
                  <a:cs typeface="Times New Roman" panose="02020603050405020304" pitchFamily="18" charset="0"/>
                </a:rPr>
                <a:t>Grupos de Investigación </a:t>
              </a:r>
            </a:p>
          </p:txBody>
        </p:sp>
        <p:grpSp>
          <p:nvGrpSpPr>
            <p:cNvPr id="34" name="Grupo 33"/>
            <p:cNvGrpSpPr/>
            <p:nvPr/>
          </p:nvGrpSpPr>
          <p:grpSpPr>
            <a:xfrm>
              <a:off x="896314" y="2020544"/>
              <a:ext cx="3350045" cy="3171465"/>
              <a:chOff x="7927189" y="1168439"/>
              <a:chExt cx="3350045" cy="3171465"/>
            </a:xfrm>
          </p:grpSpPr>
          <p:sp>
            <p:nvSpPr>
              <p:cNvPr id="31" name="Forma libre 30"/>
              <p:cNvSpPr/>
              <p:nvPr/>
            </p:nvSpPr>
            <p:spPr>
              <a:xfrm>
                <a:off x="7927189" y="1168439"/>
                <a:ext cx="1786157" cy="1786157"/>
              </a:xfrm>
              <a:custGeom>
                <a:avLst/>
                <a:gdLst>
                  <a:gd name="connsiteX0" fmla="*/ 0 w 1786157"/>
                  <a:gd name="connsiteY0" fmla="*/ 893079 h 1786157"/>
                  <a:gd name="connsiteX1" fmla="*/ 893079 w 1786157"/>
                  <a:gd name="connsiteY1" fmla="*/ 0 h 1786157"/>
                  <a:gd name="connsiteX2" fmla="*/ 1786158 w 1786157"/>
                  <a:gd name="connsiteY2" fmla="*/ 893079 h 1786157"/>
                  <a:gd name="connsiteX3" fmla="*/ 893079 w 1786157"/>
                  <a:gd name="connsiteY3" fmla="*/ 1786158 h 1786157"/>
                  <a:gd name="connsiteX4" fmla="*/ 0 w 1786157"/>
                  <a:gd name="connsiteY4" fmla="*/ 893079 h 1786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6157" h="1786157">
                    <a:moveTo>
                      <a:pt x="0" y="893079"/>
                    </a:moveTo>
                    <a:cubicBezTo>
                      <a:pt x="0" y="399845"/>
                      <a:pt x="399845" y="0"/>
                      <a:pt x="893079" y="0"/>
                    </a:cubicBezTo>
                    <a:cubicBezTo>
                      <a:pt x="1386313" y="0"/>
                      <a:pt x="1786158" y="399845"/>
                      <a:pt x="1786158" y="893079"/>
                    </a:cubicBezTo>
                    <a:cubicBezTo>
                      <a:pt x="1786158" y="1386313"/>
                      <a:pt x="1386313" y="1786158"/>
                      <a:pt x="893079" y="1786158"/>
                    </a:cubicBezTo>
                    <a:cubicBezTo>
                      <a:pt x="399845" y="1786158"/>
                      <a:pt x="0" y="1386313"/>
                      <a:pt x="0" y="893079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577" tIns="261577" rIns="261577" bIns="261577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800" b="1" kern="1200" dirty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Trabajo de investigación</a:t>
                </a:r>
              </a:p>
            </p:txBody>
          </p:sp>
          <p:sp>
            <p:nvSpPr>
              <p:cNvPr id="32" name="Forma libre 31"/>
              <p:cNvSpPr/>
              <p:nvPr/>
            </p:nvSpPr>
            <p:spPr>
              <a:xfrm>
                <a:off x="9491077" y="1168439"/>
                <a:ext cx="1786157" cy="1786157"/>
              </a:xfrm>
              <a:custGeom>
                <a:avLst/>
                <a:gdLst>
                  <a:gd name="connsiteX0" fmla="*/ 0 w 1786157"/>
                  <a:gd name="connsiteY0" fmla="*/ 893079 h 1786157"/>
                  <a:gd name="connsiteX1" fmla="*/ 893079 w 1786157"/>
                  <a:gd name="connsiteY1" fmla="*/ 0 h 1786157"/>
                  <a:gd name="connsiteX2" fmla="*/ 1786158 w 1786157"/>
                  <a:gd name="connsiteY2" fmla="*/ 893079 h 1786157"/>
                  <a:gd name="connsiteX3" fmla="*/ 893079 w 1786157"/>
                  <a:gd name="connsiteY3" fmla="*/ 1786158 h 1786157"/>
                  <a:gd name="connsiteX4" fmla="*/ 0 w 1786157"/>
                  <a:gd name="connsiteY4" fmla="*/ 893079 h 1786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6157" h="1786157">
                    <a:moveTo>
                      <a:pt x="0" y="893079"/>
                    </a:moveTo>
                    <a:cubicBezTo>
                      <a:pt x="0" y="399845"/>
                      <a:pt x="399845" y="0"/>
                      <a:pt x="893079" y="0"/>
                    </a:cubicBezTo>
                    <a:cubicBezTo>
                      <a:pt x="1386313" y="0"/>
                      <a:pt x="1786158" y="399845"/>
                      <a:pt x="1786158" y="893079"/>
                    </a:cubicBezTo>
                    <a:cubicBezTo>
                      <a:pt x="1786158" y="1386313"/>
                      <a:pt x="1386313" y="1786158"/>
                      <a:pt x="893079" y="1786158"/>
                    </a:cubicBezTo>
                    <a:cubicBezTo>
                      <a:pt x="399845" y="1786158"/>
                      <a:pt x="0" y="1386313"/>
                      <a:pt x="0" y="893079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577" tIns="261577" rIns="261577" bIns="261577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800" b="1" kern="1200" dirty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Tesis doctoral</a:t>
                </a:r>
              </a:p>
            </p:txBody>
          </p:sp>
          <p:sp>
            <p:nvSpPr>
              <p:cNvPr id="33" name="Forma libre 32"/>
              <p:cNvSpPr/>
              <p:nvPr/>
            </p:nvSpPr>
            <p:spPr>
              <a:xfrm>
                <a:off x="8669927" y="2553747"/>
                <a:ext cx="1786157" cy="1786157"/>
              </a:xfrm>
              <a:custGeom>
                <a:avLst/>
                <a:gdLst>
                  <a:gd name="connsiteX0" fmla="*/ 0 w 1786157"/>
                  <a:gd name="connsiteY0" fmla="*/ 893079 h 1786157"/>
                  <a:gd name="connsiteX1" fmla="*/ 893079 w 1786157"/>
                  <a:gd name="connsiteY1" fmla="*/ 0 h 1786157"/>
                  <a:gd name="connsiteX2" fmla="*/ 1786158 w 1786157"/>
                  <a:gd name="connsiteY2" fmla="*/ 893079 h 1786157"/>
                  <a:gd name="connsiteX3" fmla="*/ 893079 w 1786157"/>
                  <a:gd name="connsiteY3" fmla="*/ 1786158 h 1786157"/>
                  <a:gd name="connsiteX4" fmla="*/ 0 w 1786157"/>
                  <a:gd name="connsiteY4" fmla="*/ 893079 h 1786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86157" h="1786157">
                    <a:moveTo>
                      <a:pt x="0" y="893079"/>
                    </a:moveTo>
                    <a:cubicBezTo>
                      <a:pt x="0" y="399845"/>
                      <a:pt x="399845" y="0"/>
                      <a:pt x="893079" y="0"/>
                    </a:cubicBezTo>
                    <a:cubicBezTo>
                      <a:pt x="1386313" y="0"/>
                      <a:pt x="1786158" y="399845"/>
                      <a:pt x="1786158" y="893079"/>
                    </a:cubicBezTo>
                    <a:cubicBezTo>
                      <a:pt x="1786158" y="1386313"/>
                      <a:pt x="1386313" y="1786158"/>
                      <a:pt x="893079" y="1786158"/>
                    </a:cubicBezTo>
                    <a:cubicBezTo>
                      <a:pt x="399845" y="1786158"/>
                      <a:pt x="0" y="1386313"/>
                      <a:pt x="0" y="893079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261577" tIns="261577" rIns="261577" bIns="261577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s-ES" sz="1800" b="1" kern="1200" dirty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Trabajo de grado modalidad investigación</a:t>
                </a:r>
              </a:p>
            </p:txBody>
          </p:sp>
        </p:grpSp>
      </p:grpSp>
      <p:sp>
        <p:nvSpPr>
          <p:cNvPr id="29" name="CuadroTexto 28">
            <a:extLst>
              <a:ext uri="{FF2B5EF4-FFF2-40B4-BE49-F238E27FC236}">
                <a16:creationId xmlns:a16="http://schemas.microsoft.com/office/drawing/2014/main" id="{6D804763-8359-4444-9A9C-A320F7F05F28}"/>
              </a:ext>
            </a:extLst>
          </p:cNvPr>
          <p:cNvSpPr txBox="1"/>
          <p:nvPr/>
        </p:nvSpPr>
        <p:spPr>
          <a:xfrm>
            <a:off x="7614168" y="4852399"/>
            <a:ext cx="37424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TUTORES Y DIRECTORES:</a:t>
            </a:r>
          </a:p>
          <a:p>
            <a:pPr algn="ctr"/>
            <a:r>
              <a:rPr lang="es-CO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EL 100% MIEMBROS GRUPOS DE INVESTIGACIÓN</a:t>
            </a:r>
          </a:p>
        </p:txBody>
      </p:sp>
      <p:grpSp>
        <p:nvGrpSpPr>
          <p:cNvPr id="57" name="Grupo 56"/>
          <p:cNvGrpSpPr/>
          <p:nvPr/>
        </p:nvGrpSpPr>
        <p:grpSpPr>
          <a:xfrm>
            <a:off x="541643" y="5006896"/>
            <a:ext cx="2915368" cy="888250"/>
            <a:chOff x="541643" y="5006896"/>
            <a:chExt cx="2915368" cy="888250"/>
          </a:xfrm>
        </p:grpSpPr>
        <p:sp>
          <p:nvSpPr>
            <p:cNvPr id="36" name="Forma libre 35"/>
            <p:cNvSpPr/>
            <p:nvPr/>
          </p:nvSpPr>
          <p:spPr>
            <a:xfrm>
              <a:off x="1976595" y="5006896"/>
              <a:ext cx="1480416" cy="888250"/>
            </a:xfrm>
            <a:custGeom>
              <a:avLst/>
              <a:gdLst>
                <a:gd name="connsiteX0" fmla="*/ 0 w 1480416"/>
                <a:gd name="connsiteY0" fmla="*/ 0 h 888250"/>
                <a:gd name="connsiteX1" fmla="*/ 1480416 w 1480416"/>
                <a:gd name="connsiteY1" fmla="*/ 0 h 888250"/>
                <a:gd name="connsiteX2" fmla="*/ 1480416 w 1480416"/>
                <a:gd name="connsiteY2" fmla="*/ 888250 h 888250"/>
                <a:gd name="connsiteX3" fmla="*/ 0 w 1480416"/>
                <a:gd name="connsiteY3" fmla="*/ 888250 h 888250"/>
                <a:gd name="connsiteX4" fmla="*/ 0 w 1480416"/>
                <a:gd name="connsiteY4" fmla="*/ 0 h 88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0416" h="888250">
                  <a:moveTo>
                    <a:pt x="0" y="0"/>
                  </a:moveTo>
                  <a:lnTo>
                    <a:pt x="1480416" y="0"/>
                  </a:lnTo>
                  <a:lnTo>
                    <a:pt x="1480416" y="888250"/>
                  </a:lnTo>
                  <a:lnTo>
                    <a:pt x="0" y="88825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700" kern="12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Investigación Institucional</a:t>
              </a: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9A46934D-8B87-C24F-BF4C-8AF3AC73966E}"/>
                </a:ext>
              </a:extLst>
            </p:cNvPr>
            <p:cNvSpPr txBox="1"/>
            <p:nvPr/>
          </p:nvSpPr>
          <p:spPr>
            <a:xfrm>
              <a:off x="605553" y="5101296"/>
              <a:ext cx="1498862" cy="6463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chemeClr val="bg1"/>
                  </a:solidFill>
                  <a:latin typeface="+mn-lt"/>
                  <a:cs typeface="Times New Roman" panose="02020603050405020304" pitchFamily="18" charset="0"/>
                </a:rPr>
                <a:t>94 proyectos</a:t>
              </a:r>
            </a:p>
            <a:p>
              <a:pPr algn="ctr"/>
              <a:r>
                <a:rPr lang="es-CO" b="1" dirty="0">
                  <a:solidFill>
                    <a:schemeClr val="bg1"/>
                  </a:solidFill>
                  <a:latin typeface="+mn-lt"/>
                  <a:cs typeface="Times New Roman" panose="02020603050405020304" pitchFamily="18" charset="0"/>
                </a:rPr>
                <a:t>262 plazas</a:t>
              </a:r>
            </a:p>
          </p:txBody>
        </p:sp>
        <p:sp>
          <p:nvSpPr>
            <p:cNvPr id="38" name="Rectángulo redondeado 37"/>
            <p:cNvSpPr/>
            <p:nvPr/>
          </p:nvSpPr>
          <p:spPr>
            <a:xfrm>
              <a:off x="541643" y="5006896"/>
              <a:ext cx="2840097" cy="88825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grpSp>
        <p:nvGrpSpPr>
          <p:cNvPr id="58" name="Grupo 57"/>
          <p:cNvGrpSpPr/>
          <p:nvPr/>
        </p:nvGrpSpPr>
        <p:grpSpPr>
          <a:xfrm>
            <a:off x="3606023" y="5006290"/>
            <a:ext cx="2968266" cy="905000"/>
            <a:chOff x="3606023" y="5006290"/>
            <a:chExt cx="2968266" cy="905000"/>
          </a:xfrm>
        </p:grpSpPr>
        <p:sp>
          <p:nvSpPr>
            <p:cNvPr id="26" name="Forma libre 25"/>
            <p:cNvSpPr/>
            <p:nvPr/>
          </p:nvSpPr>
          <p:spPr>
            <a:xfrm>
              <a:off x="5093873" y="5023040"/>
              <a:ext cx="1480416" cy="888250"/>
            </a:xfrm>
            <a:custGeom>
              <a:avLst/>
              <a:gdLst>
                <a:gd name="connsiteX0" fmla="*/ 0 w 1480416"/>
                <a:gd name="connsiteY0" fmla="*/ 0 h 888250"/>
                <a:gd name="connsiteX1" fmla="*/ 1480416 w 1480416"/>
                <a:gd name="connsiteY1" fmla="*/ 0 h 888250"/>
                <a:gd name="connsiteX2" fmla="*/ 1480416 w 1480416"/>
                <a:gd name="connsiteY2" fmla="*/ 888250 h 888250"/>
                <a:gd name="connsiteX3" fmla="*/ 0 w 1480416"/>
                <a:gd name="connsiteY3" fmla="*/ 888250 h 888250"/>
                <a:gd name="connsiteX4" fmla="*/ 0 w 1480416"/>
                <a:gd name="connsiteY4" fmla="*/ 0 h 88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0416" h="888250">
                  <a:moveTo>
                    <a:pt x="0" y="0"/>
                  </a:moveTo>
                  <a:lnTo>
                    <a:pt x="1480416" y="0"/>
                  </a:lnTo>
                  <a:lnTo>
                    <a:pt x="1480416" y="888250"/>
                  </a:lnTo>
                  <a:lnTo>
                    <a:pt x="0" y="88825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1700" kern="12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Investigación Dirigida</a:t>
              </a:r>
            </a:p>
          </p:txBody>
        </p:sp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9A46934D-8B87-C24F-BF4C-8AF3AC73966E}"/>
                </a:ext>
              </a:extLst>
            </p:cNvPr>
            <p:cNvSpPr txBox="1"/>
            <p:nvPr/>
          </p:nvSpPr>
          <p:spPr>
            <a:xfrm>
              <a:off x="3664720" y="5266355"/>
              <a:ext cx="1498862" cy="369332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bliqueBottomRight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chemeClr val="bg1"/>
                  </a:solidFill>
                  <a:latin typeface="+mn-lt"/>
                  <a:cs typeface="Times New Roman" panose="02020603050405020304" pitchFamily="18" charset="0"/>
                </a:rPr>
                <a:t>105 plazas</a:t>
              </a:r>
            </a:p>
          </p:txBody>
        </p:sp>
        <p:sp>
          <p:nvSpPr>
            <p:cNvPr id="39" name="Rectángulo redondeado 38"/>
            <p:cNvSpPr/>
            <p:nvPr/>
          </p:nvSpPr>
          <p:spPr>
            <a:xfrm>
              <a:off x="3606023" y="5006290"/>
              <a:ext cx="2840097" cy="88825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grpSp>
        <p:nvGrpSpPr>
          <p:cNvPr id="59" name="Grupo 58"/>
          <p:cNvGrpSpPr/>
          <p:nvPr/>
        </p:nvGrpSpPr>
        <p:grpSpPr>
          <a:xfrm>
            <a:off x="6834308" y="1843217"/>
            <a:ext cx="2367724" cy="2369955"/>
            <a:chOff x="6834308" y="1843217"/>
            <a:chExt cx="2367724" cy="2369955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C629EDD7-67EE-244E-BEAB-44CD611DDE04}"/>
                </a:ext>
              </a:extLst>
            </p:cNvPr>
            <p:cNvSpPr txBox="1"/>
            <p:nvPr/>
          </p:nvSpPr>
          <p:spPr>
            <a:xfrm>
              <a:off x="6834308" y="3012843"/>
              <a:ext cx="23677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73/367 estudiantes inscritos (pregrado y especialización)</a:t>
              </a:r>
            </a:p>
            <a:p>
              <a:pPr algn="ctr"/>
              <a:r>
                <a:rPr lang="es-CO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Times New Roman" panose="02020603050405020304" pitchFamily="18" charset="0"/>
                </a:rPr>
                <a:t>Inician 2021-01 </a:t>
              </a:r>
            </a:p>
          </p:txBody>
        </p:sp>
        <p:grpSp>
          <p:nvGrpSpPr>
            <p:cNvPr id="55" name="Grupo 54"/>
            <p:cNvGrpSpPr/>
            <p:nvPr/>
          </p:nvGrpSpPr>
          <p:grpSpPr>
            <a:xfrm>
              <a:off x="7093783" y="1843217"/>
              <a:ext cx="1870627" cy="1011318"/>
              <a:chOff x="7093783" y="1843217"/>
              <a:chExt cx="1870627" cy="1011318"/>
            </a:xfrm>
          </p:grpSpPr>
          <p:grpSp>
            <p:nvGrpSpPr>
              <p:cNvPr id="49" name="Grupo 48"/>
              <p:cNvGrpSpPr/>
              <p:nvPr/>
            </p:nvGrpSpPr>
            <p:grpSpPr>
              <a:xfrm>
                <a:off x="7093783" y="1849692"/>
                <a:ext cx="968853" cy="1004843"/>
                <a:chOff x="6189935" y="2772577"/>
                <a:chExt cx="968853" cy="1004843"/>
              </a:xfrm>
            </p:grpSpPr>
            <p:pic>
              <p:nvPicPr>
                <p:cNvPr id="46" name="Imagen 45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638403" y="2772577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45" name="Imagen 44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89935" y="2779052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47" name="Imagen 46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646419" y="3261861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48" name="Imagen 47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97951" y="3268336"/>
                  <a:ext cx="512369" cy="509084"/>
                </a:xfrm>
                <a:prstGeom prst="rect">
                  <a:avLst/>
                </a:prstGeom>
              </p:spPr>
            </p:pic>
          </p:grpSp>
          <p:grpSp>
            <p:nvGrpSpPr>
              <p:cNvPr id="50" name="Grupo 49"/>
              <p:cNvGrpSpPr/>
              <p:nvPr/>
            </p:nvGrpSpPr>
            <p:grpSpPr>
              <a:xfrm>
                <a:off x="7995557" y="1843217"/>
                <a:ext cx="968853" cy="1004843"/>
                <a:chOff x="6189935" y="2772577"/>
                <a:chExt cx="968853" cy="1004843"/>
              </a:xfrm>
            </p:grpSpPr>
            <p:pic>
              <p:nvPicPr>
                <p:cNvPr id="51" name="Imagen 50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638403" y="2772577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52" name="Imagen 51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89935" y="2779052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53" name="Imagen 52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646419" y="3261861"/>
                  <a:ext cx="512369" cy="509084"/>
                </a:xfrm>
                <a:prstGeom prst="rect">
                  <a:avLst/>
                </a:prstGeom>
              </p:spPr>
            </p:pic>
            <p:pic>
              <p:nvPicPr>
                <p:cNvPr id="54" name="Imagen 53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97951" y="3268336"/>
                  <a:ext cx="512369" cy="509084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6" name="Rectángulo 55"/>
          <p:cNvSpPr/>
          <p:nvPr/>
        </p:nvSpPr>
        <p:spPr>
          <a:xfrm>
            <a:off x="556582" y="349278"/>
            <a:ext cx="31112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b="1" dirty="0">
                <a:solidFill>
                  <a:schemeClr val="tx2"/>
                </a:solidFill>
              </a:rPr>
              <a:t>1. Procesos de formación para la investigación 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	</a:t>
            </a:r>
            <a:r>
              <a:rPr lang="es-ES" sz="800" b="1" dirty="0"/>
              <a:t>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</a:t>
            </a:r>
            <a:r>
              <a:rPr lang="es-ES" sz="1000" b="1" dirty="0">
                <a:solidFill>
                  <a:schemeClr val="tx2"/>
                </a:solidFill>
              </a:rPr>
              <a:t>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110753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A579458-A694-8D42-A06C-67D5458D8B1A}"/>
              </a:ext>
            </a:extLst>
          </p:cNvPr>
          <p:cNvSpPr txBox="1"/>
          <p:nvPr/>
        </p:nvSpPr>
        <p:spPr>
          <a:xfrm>
            <a:off x="692869" y="339970"/>
            <a:ext cx="69664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0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INVESTIGACIÓN, INNOVACIÓN Y CREACIÓN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096" y="1355633"/>
            <a:ext cx="8397522" cy="5047448"/>
          </a:xfrm>
          <a:prstGeom prst="rect">
            <a:avLst/>
          </a:prstGeom>
        </p:spPr>
      </p:pic>
      <p:cxnSp>
        <p:nvCxnSpPr>
          <p:cNvPr id="11" name="Conector angular 10"/>
          <p:cNvCxnSpPr/>
          <p:nvPr/>
        </p:nvCxnSpPr>
        <p:spPr>
          <a:xfrm flipV="1">
            <a:off x="7134725" y="3104147"/>
            <a:ext cx="1426921" cy="577516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angular 12"/>
          <p:cNvCxnSpPr/>
          <p:nvPr/>
        </p:nvCxnSpPr>
        <p:spPr>
          <a:xfrm flipV="1">
            <a:off x="7024363" y="4625136"/>
            <a:ext cx="1426921" cy="264696"/>
          </a:xfrm>
          <a:prstGeom prst="bentConnector3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/>
          <p:cNvSpPr/>
          <p:nvPr/>
        </p:nvSpPr>
        <p:spPr>
          <a:xfrm>
            <a:off x="1333497" y="2269418"/>
            <a:ext cx="2298032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>
                <a:solidFill>
                  <a:schemeClr val="tx1"/>
                </a:solidFill>
              </a:rPr>
              <a:t>Nuevo Conocimiento</a:t>
            </a:r>
          </a:p>
          <a:p>
            <a:r>
              <a:rPr lang="es-CO" b="1" dirty="0">
                <a:solidFill>
                  <a:schemeClr val="tx1"/>
                </a:solidFill>
              </a:rPr>
              <a:t>(175)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758533" y="4199023"/>
            <a:ext cx="2298032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>
                <a:solidFill>
                  <a:schemeClr val="tx1"/>
                </a:solidFill>
              </a:rPr>
              <a:t>Formación de Recurso Humano (204)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8561646" y="2755232"/>
            <a:ext cx="2628927" cy="2514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ángulo 17"/>
          <p:cNvSpPr/>
          <p:nvPr/>
        </p:nvSpPr>
        <p:spPr>
          <a:xfrm>
            <a:off x="8835381" y="2827417"/>
            <a:ext cx="2550814" cy="466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b="1" dirty="0">
                <a:solidFill>
                  <a:schemeClr val="tx1"/>
                </a:solidFill>
              </a:rPr>
              <a:t>Apropiación Social del Conocimiento (171)</a:t>
            </a:r>
          </a:p>
        </p:txBody>
      </p:sp>
      <p:sp>
        <p:nvSpPr>
          <p:cNvPr id="20" name="Elipse 19"/>
          <p:cNvSpPr/>
          <p:nvPr/>
        </p:nvSpPr>
        <p:spPr>
          <a:xfrm>
            <a:off x="8654901" y="2983832"/>
            <a:ext cx="180473" cy="180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27" name="Grupo 26"/>
          <p:cNvGrpSpPr/>
          <p:nvPr/>
        </p:nvGrpSpPr>
        <p:grpSpPr>
          <a:xfrm>
            <a:off x="8506498" y="4427626"/>
            <a:ext cx="3365875" cy="457200"/>
            <a:chOff x="8626818" y="4271210"/>
            <a:chExt cx="3365875" cy="457200"/>
          </a:xfrm>
        </p:grpSpPr>
        <p:sp>
          <p:nvSpPr>
            <p:cNvPr id="21" name="Rectángulo 20"/>
            <p:cNvSpPr/>
            <p:nvPr/>
          </p:nvSpPr>
          <p:spPr>
            <a:xfrm>
              <a:off x="8834113" y="4271210"/>
              <a:ext cx="315858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CO" b="1" dirty="0">
                  <a:solidFill>
                    <a:schemeClr val="tx1"/>
                  </a:solidFill>
                </a:rPr>
                <a:t>Desarrollo Tecnológico e Innovación (21)</a:t>
              </a:r>
            </a:p>
          </p:txBody>
        </p:sp>
        <p:sp>
          <p:nvSpPr>
            <p:cNvPr id="26" name="Elipse 25"/>
            <p:cNvSpPr/>
            <p:nvPr/>
          </p:nvSpPr>
          <p:spPr>
            <a:xfrm>
              <a:off x="8626818" y="4375479"/>
              <a:ext cx="180473" cy="18047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29" name="Conector angular 28"/>
          <p:cNvCxnSpPr/>
          <p:nvPr/>
        </p:nvCxnSpPr>
        <p:spPr>
          <a:xfrm rot="10800000">
            <a:off x="2971799" y="4608095"/>
            <a:ext cx="1708484" cy="842210"/>
          </a:xfrm>
          <a:prstGeom prst="bent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ipse 33"/>
          <p:cNvSpPr/>
          <p:nvPr/>
        </p:nvSpPr>
        <p:spPr>
          <a:xfrm>
            <a:off x="2701951" y="4475753"/>
            <a:ext cx="180473" cy="180473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3" name="Conector angular 32"/>
          <p:cNvCxnSpPr/>
          <p:nvPr/>
        </p:nvCxnSpPr>
        <p:spPr>
          <a:xfrm rot="10800000">
            <a:off x="3564218" y="2728898"/>
            <a:ext cx="745958" cy="579787"/>
          </a:xfrm>
          <a:prstGeom prst="bentConnector3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lipse 36"/>
          <p:cNvSpPr/>
          <p:nvPr/>
        </p:nvSpPr>
        <p:spPr>
          <a:xfrm>
            <a:off x="3239361" y="2630905"/>
            <a:ext cx="180473" cy="18047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9" name="Rectángulo redondeado 38"/>
          <p:cNvSpPr/>
          <p:nvPr/>
        </p:nvSpPr>
        <p:spPr>
          <a:xfrm>
            <a:off x="2290321" y="5898121"/>
            <a:ext cx="7112986" cy="6020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CuadroTexto 34"/>
          <p:cNvSpPr txBox="1"/>
          <p:nvPr/>
        </p:nvSpPr>
        <p:spPr>
          <a:xfrm>
            <a:off x="5412661" y="3927485"/>
            <a:ext cx="541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/>
              <a:t>571</a:t>
            </a:r>
          </a:p>
        </p:txBody>
      </p:sp>
    </p:spTree>
    <p:extLst>
      <p:ext uri="{BB962C8B-B14F-4D97-AF65-F5344CB8AC3E}">
        <p14:creationId xmlns:p14="http://schemas.microsoft.com/office/powerpoint/2010/main" val="364170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 redondeado 38"/>
          <p:cNvSpPr/>
          <p:nvPr/>
        </p:nvSpPr>
        <p:spPr>
          <a:xfrm>
            <a:off x="2290321" y="5898121"/>
            <a:ext cx="7112986" cy="6020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775019"/>
              </p:ext>
            </p:extLst>
          </p:nvPr>
        </p:nvGraphicFramePr>
        <p:xfrm>
          <a:off x="925899" y="1932504"/>
          <a:ext cx="10082996" cy="4079124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848725">
                  <a:extLst>
                    <a:ext uri="{9D8B030D-6E8A-4147-A177-3AD203B41FA5}">
                      <a16:colId xmlns:a16="http://schemas.microsoft.com/office/drawing/2014/main" val="3074552474"/>
                    </a:ext>
                  </a:extLst>
                </a:gridCol>
                <a:gridCol w="1130968">
                  <a:extLst>
                    <a:ext uri="{9D8B030D-6E8A-4147-A177-3AD203B41FA5}">
                      <a16:colId xmlns:a16="http://schemas.microsoft.com/office/drawing/2014/main" val="1027668376"/>
                    </a:ext>
                  </a:extLst>
                </a:gridCol>
                <a:gridCol w="1528011">
                  <a:extLst>
                    <a:ext uri="{9D8B030D-6E8A-4147-A177-3AD203B41FA5}">
                      <a16:colId xmlns:a16="http://schemas.microsoft.com/office/drawing/2014/main" val="2146231360"/>
                    </a:ext>
                  </a:extLst>
                </a:gridCol>
                <a:gridCol w="1311442">
                  <a:extLst>
                    <a:ext uri="{9D8B030D-6E8A-4147-A177-3AD203B41FA5}">
                      <a16:colId xmlns:a16="http://schemas.microsoft.com/office/drawing/2014/main" val="1770825145"/>
                    </a:ext>
                  </a:extLst>
                </a:gridCol>
                <a:gridCol w="1263850">
                  <a:extLst>
                    <a:ext uri="{9D8B030D-6E8A-4147-A177-3AD203B41FA5}">
                      <a16:colId xmlns:a16="http://schemas.microsoft.com/office/drawing/2014/main" val="1822853936"/>
                    </a:ext>
                  </a:extLst>
                </a:gridCol>
              </a:tblGrid>
              <a:tr h="49787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PRODUCCIÓN</a:t>
                      </a:r>
                      <a:r>
                        <a:rPr lang="es-CO" sz="18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CIENTÍFICA AÑO 2020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768795"/>
                  </a:ext>
                </a:extLst>
              </a:tr>
              <a:tr h="187817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Facultad/Centro Regional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Apropiación Social del conocimiento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Desarrollo Tecnológico e Innovación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Formación de Recurso Humano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Nuevo conocimiento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8036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Ciencias Administrativas, Económicas y Contables</a:t>
                      </a:r>
                      <a:endParaRPr lang="es-E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596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Comunicación, Publicidad y Diseño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s-CO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884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Derecho y Ciencias Políticas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2584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Educación y Humanidades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6250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Ingenierías y Arquitectura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968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es-CO" sz="1800" b="1" u="none" strike="noStrike">
                          <a:solidFill>
                            <a:schemeClr val="tx1"/>
                          </a:solidFill>
                          <a:effectLst/>
                        </a:rPr>
                        <a:t>Psicología y Ciencias Sociales</a:t>
                      </a:r>
                      <a:endParaRPr lang="es-CO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65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63</a:t>
                      </a:r>
                      <a:endParaRPr lang="es-CO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cell3D prstMaterial="dkEdge">
                      <a:bevel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446220"/>
                  </a:ext>
                </a:extLst>
              </a:tr>
            </a:tbl>
          </a:graphicData>
        </a:graphic>
      </p:graphicFrame>
      <p:sp>
        <p:nvSpPr>
          <p:cNvPr id="24" name="Rectángulo 23"/>
          <p:cNvSpPr/>
          <p:nvPr/>
        </p:nvSpPr>
        <p:spPr>
          <a:xfrm>
            <a:off x="556582" y="349278"/>
            <a:ext cx="35582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800" b="1" dirty="0"/>
              <a:t>1. Procesos de formación para la investigación </a:t>
            </a:r>
          </a:p>
          <a:p>
            <a:r>
              <a:rPr lang="es-ES" sz="800" b="1" dirty="0"/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2. Investigación, Desarrollo Tecnológico, Innovación y Creación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	Producción Científica </a:t>
            </a:r>
          </a:p>
          <a:p>
            <a:r>
              <a:rPr lang="es-ES" sz="800" b="1" dirty="0"/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3758464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 redondeado 38"/>
          <p:cNvSpPr/>
          <p:nvPr/>
        </p:nvSpPr>
        <p:spPr>
          <a:xfrm>
            <a:off x="2290321" y="5898121"/>
            <a:ext cx="7112986" cy="6020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430503"/>
              </p:ext>
            </p:extLst>
          </p:nvPr>
        </p:nvGraphicFramePr>
        <p:xfrm>
          <a:off x="4165716" y="1225996"/>
          <a:ext cx="7133818" cy="4989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3173">
                  <a:extLst>
                    <a:ext uri="{9D8B030D-6E8A-4147-A177-3AD203B41FA5}">
                      <a16:colId xmlns:a16="http://schemas.microsoft.com/office/drawing/2014/main" val="2805355716"/>
                    </a:ext>
                  </a:extLst>
                </a:gridCol>
                <a:gridCol w="6080645">
                  <a:extLst>
                    <a:ext uri="{9D8B030D-6E8A-4147-A177-3AD203B41FA5}">
                      <a16:colId xmlns:a16="http://schemas.microsoft.com/office/drawing/2014/main" val="924406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Puesto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Institución de Educación Superior (MEDELLÍN)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6486999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de Antioquia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3314533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Nacional de Colombia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3488427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de Medellín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3008982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Instituto Tecnológico Metropolitano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2824541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Pontificia Bolivariana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3812458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EAFIT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433860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CES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34168913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dirty="0">
                          <a:effectLst/>
                        </a:rPr>
                        <a:t>8 (1)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Católica Luis Amigó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0853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Universitaria Pascual Bravo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7774079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Cooperativa de Colombia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542775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de San Buenaventura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747224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Universitaria Remington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986605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Tecnológico de Antioquia *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7377721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Universitaria Autónoma de las Américas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9462389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Politécnico Colombiano Jaime Isaza Cadavid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5950037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Universidad Autónoma Latinoamericana 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38245043"/>
                  </a:ext>
                </a:extLst>
              </a:tr>
            </a:tbl>
          </a:graphicData>
        </a:graphic>
      </p:graphicFrame>
      <p:sp>
        <p:nvSpPr>
          <p:cNvPr id="6" name="TextBox 26">
            <a:extLst>
              <a:ext uri="{FF2B5EF4-FFF2-40B4-BE49-F238E27FC236}">
                <a16:creationId xmlns:a16="http://schemas.microsoft.com/office/drawing/2014/main" id="{2C0AA07D-5D84-5647-A29E-05B51D6BEF31}"/>
              </a:ext>
            </a:extLst>
          </p:cNvPr>
          <p:cNvSpPr txBox="1"/>
          <p:nvPr/>
        </p:nvSpPr>
        <p:spPr>
          <a:xfrm>
            <a:off x="812532" y="2949726"/>
            <a:ext cx="319398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Ranking Art-Sapiens: </a:t>
            </a: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Puesto</a:t>
            </a:r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47/361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56582" y="349278"/>
            <a:ext cx="290851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800" b="1" dirty="0"/>
              <a:t>1. Procesos de formación para la investigación </a:t>
            </a:r>
          </a:p>
          <a:p>
            <a:r>
              <a:rPr lang="es-ES" sz="800" b="1" dirty="0"/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1568760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2C0AA07D-5D84-5647-A29E-05B51D6BEF31}"/>
              </a:ext>
            </a:extLst>
          </p:cNvPr>
          <p:cNvSpPr txBox="1"/>
          <p:nvPr/>
        </p:nvSpPr>
        <p:spPr>
          <a:xfrm>
            <a:off x="4193402" y="1385833"/>
            <a:ext cx="7104830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000"/>
              </a:lnSpc>
            </a:pP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Indexación</a:t>
            </a:r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Revistas</a:t>
            </a:r>
            <a:r>
              <a:rPr lang="en-US" sz="33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300" b="1" dirty="0" err="1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Institucionales</a:t>
            </a:r>
            <a:endParaRPr lang="en-US" sz="33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90205" y="2658350"/>
            <a:ext cx="9867331" cy="305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Resultados </a:t>
            </a:r>
            <a:r>
              <a:rPr lang="es-CO" sz="2000" b="1" dirty="0" err="1">
                <a:ea typeface="Calibri" panose="020F0502020204030204" pitchFamily="34" charset="0"/>
                <a:cs typeface="Calibri" panose="020F0502020204030204" pitchFamily="34" charset="0"/>
              </a:rPr>
              <a:t>Publindex</a:t>
            </a: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 (29 de diciembre de 2020)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CO" sz="20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Total Revista Convocatoria: 552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Total Revistas Avaladas: 519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Total Revistas Clasificadas: 277</a:t>
            </a:r>
            <a:endParaRPr lang="es-C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 -   Categoría A1: 4;  Categoría A2: 19; </a:t>
            </a:r>
            <a:endParaRPr lang="es-C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Categoría B: 120, entre ellas se encuentra la </a:t>
            </a:r>
            <a:r>
              <a:rPr lang="es-CO" sz="2000" b="1" u="sng" dirty="0">
                <a:solidFill>
                  <a:srgbClr val="0000FF"/>
                </a:solidFill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REVISTA COLOMBIANA DE CIENCIAS SOCIALES</a:t>
            </a: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 con ISSN 2216-1201.</a:t>
            </a:r>
            <a:endParaRPr lang="es-C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Categoría C: 134, ingresa por primera vez la revista </a:t>
            </a:r>
            <a:r>
              <a:rPr lang="es-CO" sz="2000" b="1" u="sng" dirty="0">
                <a:solidFill>
                  <a:srgbClr val="0000FF"/>
                </a:solidFill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PERSEITAS</a:t>
            </a:r>
            <a:r>
              <a:rPr lang="es-CO" sz="2000" b="1" dirty="0">
                <a:ea typeface="Calibri" panose="020F0502020204030204" pitchFamily="34" charset="0"/>
                <a:cs typeface="Calibri" panose="020F0502020204030204" pitchFamily="34" charset="0"/>
              </a:rPr>
              <a:t> con ISSN 2346-1780.</a:t>
            </a:r>
            <a:endParaRPr lang="es-C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6582" y="349278"/>
            <a:ext cx="290851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800" b="1" dirty="0"/>
              <a:t>1. Procesos de formación para la investigación </a:t>
            </a:r>
          </a:p>
          <a:p>
            <a:r>
              <a:rPr lang="es-ES" sz="800" b="1" dirty="0"/>
              <a:t>	Docencia (pregrado y posgrado)</a:t>
            </a:r>
          </a:p>
          <a:p>
            <a:r>
              <a:rPr lang="es-ES" sz="800" b="1" dirty="0"/>
              <a:t>	Capacitación</a:t>
            </a:r>
          </a:p>
          <a:p>
            <a:r>
              <a:rPr lang="es-ES" sz="800" b="1" dirty="0"/>
              <a:t>	Vinculación Estudiantes</a:t>
            </a:r>
          </a:p>
          <a:p>
            <a:r>
              <a:rPr lang="es-ES" sz="800" b="1" dirty="0"/>
              <a:t>2. Investigación, Desarrollo Tecnológico, Innovación y Creación</a:t>
            </a:r>
          </a:p>
          <a:p>
            <a:r>
              <a:rPr lang="es-ES" sz="800" b="1" dirty="0"/>
              <a:t>	Producción Científica </a:t>
            </a:r>
          </a:p>
          <a:p>
            <a:r>
              <a:rPr lang="es-ES" sz="1000" b="1" dirty="0">
                <a:solidFill>
                  <a:schemeClr val="tx2"/>
                </a:solidFill>
              </a:rPr>
              <a:t>3. Cumplimiento de metas</a:t>
            </a:r>
          </a:p>
          <a:p>
            <a:r>
              <a:rPr lang="es-ES" sz="800" b="1" dirty="0"/>
              <a:t>4. Acciones de Mejora</a:t>
            </a:r>
          </a:p>
          <a:p>
            <a:r>
              <a:rPr lang="es-ES" sz="800" b="1" dirty="0"/>
              <a:t>5. Gestión</a:t>
            </a:r>
            <a:endParaRPr lang="es-CO" sz="800" b="1" dirty="0"/>
          </a:p>
        </p:txBody>
      </p:sp>
    </p:spTree>
    <p:extLst>
      <p:ext uri="{BB962C8B-B14F-4D97-AF65-F5344CB8AC3E}">
        <p14:creationId xmlns:p14="http://schemas.microsoft.com/office/powerpoint/2010/main" val="28412472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9545</TotalTime>
  <Words>1046</Words>
  <Application>Microsoft Macintosh PowerPoint</Application>
  <PresentationFormat>Panorámica</PresentationFormat>
  <Paragraphs>231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Open Sans Light</vt:lpstr>
      <vt:lpstr>Open Sans Semibold</vt:lpstr>
      <vt:lpstr>Poppins SemiBold</vt:lpstr>
      <vt:lpstr>Times New Roman</vt:lpstr>
      <vt:lpstr>Tema de Office</vt:lpstr>
      <vt:lpstr>RENDICIÓN DE CUENTAS  Investigación   Isabel Cristina Puerta Lopera Vicerrectora de Investigaciones  Marzo 18 de 2021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Vicerrectoria de Investigaciones</dc:creator>
  <cp:lastModifiedBy>Víctor Hugo Vergara Bustamante</cp:lastModifiedBy>
  <cp:revision>85</cp:revision>
  <dcterms:created xsi:type="dcterms:W3CDTF">2017-11-17T17:02:56Z</dcterms:created>
  <dcterms:modified xsi:type="dcterms:W3CDTF">2021-03-17T12:29:38Z</dcterms:modified>
</cp:coreProperties>
</file>